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81" r:id="rId24"/>
    <p:sldId id="282" r:id="rId25"/>
    <p:sldId id="283" r:id="rId26"/>
    <p:sldId id="284" r:id="rId27"/>
    <p:sldId id="293" r:id="rId28"/>
    <p:sldId id="297" r:id="rId29"/>
    <p:sldId id="298" r:id="rId30"/>
    <p:sldId id="299" r:id="rId31"/>
    <p:sldId id="300" r:id="rId32"/>
    <p:sldId id="301" r:id="rId33"/>
    <p:sldId id="306" r:id="rId34"/>
    <p:sldId id="308" r:id="rId35"/>
    <p:sldId id="307" r:id="rId36"/>
    <p:sldId id="311" r:id="rId37"/>
    <p:sldId id="315" r:id="rId38"/>
    <p:sldId id="314" r:id="rId39"/>
    <p:sldId id="313" r:id="rId40"/>
    <p:sldId id="317" r:id="rId41"/>
    <p:sldId id="309" r:id="rId42"/>
    <p:sldId id="318" r:id="rId43"/>
    <p:sldId id="321" r:id="rId44"/>
    <p:sldId id="320" r:id="rId45"/>
    <p:sldId id="323" r:id="rId46"/>
    <p:sldId id="324" r:id="rId47"/>
    <p:sldId id="325" r:id="rId48"/>
    <p:sldId id="326" r:id="rId49"/>
    <p:sldId id="374" r:id="rId50"/>
    <p:sldId id="375" r:id="rId51"/>
    <p:sldId id="327" r:id="rId52"/>
    <p:sldId id="328" r:id="rId53"/>
    <p:sldId id="329" r:id="rId54"/>
    <p:sldId id="331" r:id="rId55"/>
    <p:sldId id="332" r:id="rId56"/>
    <p:sldId id="333" r:id="rId57"/>
    <p:sldId id="334" r:id="rId58"/>
    <p:sldId id="335" r:id="rId59"/>
    <p:sldId id="336" r:id="rId60"/>
    <p:sldId id="337" r:id="rId61"/>
    <p:sldId id="338" r:id="rId62"/>
    <p:sldId id="353" r:id="rId63"/>
    <p:sldId id="354" r:id="rId64"/>
    <p:sldId id="355" r:id="rId65"/>
    <p:sldId id="356" r:id="rId66"/>
    <p:sldId id="357" r:id="rId67"/>
    <p:sldId id="358" r:id="rId68"/>
    <p:sldId id="360" r:id="rId69"/>
    <p:sldId id="359" r:id="rId70"/>
    <p:sldId id="361" r:id="rId71"/>
    <p:sldId id="362" r:id="rId72"/>
    <p:sldId id="363" r:id="rId73"/>
    <p:sldId id="364" r:id="rId74"/>
    <p:sldId id="366" r:id="rId75"/>
    <p:sldId id="382" r:id="rId76"/>
    <p:sldId id="383" r:id="rId77"/>
    <p:sldId id="384" r:id="rId78"/>
    <p:sldId id="385" r:id="rId79"/>
    <p:sldId id="386" r:id="rId80"/>
    <p:sldId id="387" r:id="rId81"/>
    <p:sldId id="388" r:id="rId82"/>
    <p:sldId id="389" r:id="rId83"/>
    <p:sldId id="390" r:id="rId84"/>
    <p:sldId id="397" r:id="rId85"/>
    <p:sldId id="391" r:id="rId86"/>
    <p:sldId id="392" r:id="rId87"/>
    <p:sldId id="393" r:id="rId88"/>
    <p:sldId id="394" r:id="rId89"/>
    <p:sldId id="395" r:id="rId90"/>
    <p:sldId id="339" r:id="rId91"/>
    <p:sldId id="340" r:id="rId92"/>
    <p:sldId id="401" r:id="rId93"/>
    <p:sldId id="341" r:id="rId94"/>
    <p:sldId id="342" r:id="rId95"/>
    <p:sldId id="343" r:id="rId96"/>
    <p:sldId id="400" r:id="rId97"/>
    <p:sldId id="344" r:id="rId98"/>
    <p:sldId id="345" r:id="rId99"/>
    <p:sldId id="346" r:id="rId100"/>
    <p:sldId id="347" r:id="rId101"/>
    <p:sldId id="348" r:id="rId102"/>
    <p:sldId id="349" r:id="rId103"/>
    <p:sldId id="404" r:id="rId104"/>
    <p:sldId id="406" r:id="rId105"/>
    <p:sldId id="405" r:id="rId106"/>
    <p:sldId id="407" r:id="rId107"/>
    <p:sldId id="408" r:id="rId108"/>
    <p:sldId id="352" r:id="rId109"/>
    <p:sldId id="399" r:id="rId110"/>
    <p:sldId id="369" r:id="rId111"/>
    <p:sldId id="370" r:id="rId112"/>
    <p:sldId id="371" r:id="rId113"/>
    <p:sldId id="373" r:id="rId114"/>
    <p:sldId id="368" r:id="rId115"/>
    <p:sldId id="310" r:id="rId116"/>
    <p:sldId id="396" r:id="rId117"/>
    <p:sldId id="302" r:id="rId118"/>
    <p:sldId id="303" r:id="rId119"/>
    <p:sldId id="402" r:id="rId120"/>
    <p:sldId id="304" r:id="rId121"/>
    <p:sldId id="305" r:id="rId1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9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6E9C1-58D4-42F9-8346-87BEAFC89B0B}" type="datetimeFigureOut">
              <a:rPr lang="ru-RU" smtClean="0"/>
              <a:t>26.06.2014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C2D1F-3CE3-4051-8EF1-4FEDADDD93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147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6E9C1-58D4-42F9-8346-87BEAFC89B0B}" type="datetimeFigureOut">
              <a:rPr lang="ru-RU" smtClean="0"/>
              <a:t>26.06.2014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C2D1F-3CE3-4051-8EF1-4FEDADDD93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84885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6E9C1-58D4-42F9-8346-87BEAFC89B0B}" type="datetimeFigureOut">
              <a:rPr lang="ru-RU" smtClean="0"/>
              <a:t>26.06.2014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C2D1F-3CE3-4051-8EF1-4FEDADDD93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2272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6E9C1-58D4-42F9-8346-87BEAFC89B0B}" type="datetimeFigureOut">
              <a:rPr lang="ru-RU" smtClean="0"/>
              <a:t>26.06.2014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C2D1F-3CE3-4051-8EF1-4FEDADDD93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1687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6E9C1-58D4-42F9-8346-87BEAFC89B0B}" type="datetimeFigureOut">
              <a:rPr lang="ru-RU" smtClean="0"/>
              <a:t>26.06.2014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C2D1F-3CE3-4051-8EF1-4FEDADDD93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9641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6E9C1-58D4-42F9-8346-87BEAFC89B0B}" type="datetimeFigureOut">
              <a:rPr lang="ru-RU" smtClean="0"/>
              <a:t>26.06.2014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C2D1F-3CE3-4051-8EF1-4FEDADDD93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4634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6E9C1-58D4-42F9-8346-87BEAFC89B0B}" type="datetimeFigureOut">
              <a:rPr lang="ru-RU" smtClean="0"/>
              <a:t>26.06.2014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C2D1F-3CE3-4051-8EF1-4FEDADDD93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7625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6E9C1-58D4-42F9-8346-87BEAFC89B0B}" type="datetimeFigureOut">
              <a:rPr lang="ru-RU" smtClean="0"/>
              <a:t>26.06.2014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C2D1F-3CE3-4051-8EF1-4FEDADDD93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661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6E9C1-58D4-42F9-8346-87BEAFC89B0B}" type="datetimeFigureOut">
              <a:rPr lang="ru-RU" smtClean="0"/>
              <a:t>26.06.2014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C2D1F-3CE3-4051-8EF1-4FEDADDD93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015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6E9C1-58D4-42F9-8346-87BEAFC89B0B}" type="datetimeFigureOut">
              <a:rPr lang="ru-RU" smtClean="0"/>
              <a:t>26.06.2014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C2D1F-3CE3-4051-8EF1-4FEDADDD93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066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6E9C1-58D4-42F9-8346-87BEAFC89B0B}" type="datetimeFigureOut">
              <a:rPr lang="ru-RU" smtClean="0"/>
              <a:t>26.06.2014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C2D1F-3CE3-4051-8EF1-4FEDADDD93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4093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46E9C1-58D4-42F9-8346-87BEAFC89B0B}" type="datetimeFigureOut">
              <a:rPr lang="ru-RU" smtClean="0"/>
              <a:t>26.06.2014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CC2D1F-3CE3-4051-8EF1-4FEDADDD93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1214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9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4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5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5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2492896"/>
            <a:ext cx="8568952" cy="324036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Якутская республиканская </a:t>
            </a:r>
            <a:b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</a:b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общественная организация</a:t>
            </a:r>
            <a:b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</a:b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/>
            </a:r>
            <a:b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</a:b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«Всероссийское общество </a:t>
            </a:r>
            <a:b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</a:b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охраны природы» 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43608" y="5733256"/>
            <a:ext cx="7200800" cy="936104"/>
          </a:xfrm>
        </p:spPr>
        <p:txBody>
          <a:bodyPr>
            <a:normAutofit fontScale="25000" lnSpcReduction="20000"/>
          </a:bodyPr>
          <a:lstStyle/>
          <a:p>
            <a:endParaRPr lang="ru-RU" sz="2000" b="1" dirty="0" smtClean="0">
              <a:solidFill>
                <a:schemeClr val="accent3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endParaRPr lang="ru-RU" sz="2000" b="1" dirty="0">
              <a:solidFill>
                <a:schemeClr val="accent3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endParaRPr lang="ru-RU" sz="4000" b="1" dirty="0" smtClean="0">
              <a:solidFill>
                <a:schemeClr val="accent3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endParaRPr lang="ru-RU" sz="4000" b="1" dirty="0" smtClean="0">
              <a:solidFill>
                <a:schemeClr val="accent3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r>
              <a:rPr lang="ru-RU" sz="9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2014 год</a:t>
            </a:r>
            <a:endParaRPr lang="ru-RU" sz="9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pic>
        <p:nvPicPr>
          <p:cNvPr id="1028" name="Picture 4" descr="D:\ЭГИЙ\Documents\DOKUMENTS\Egiy\ВООП\АТРИБУТИКА ВООП\post-31726-133603956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15406"/>
            <a:ext cx="1800200" cy="201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ЭГИЙ\Documents\DOKUMENTS\Egiy\ВООП\АТРИБУТИКА ВООП\orde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882" y="315406"/>
            <a:ext cx="1865278" cy="2015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736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11430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Cambria" panose="02040503050406030204" pitchFamily="18" charset="0"/>
              </a:rPr>
              <a:t>ЯРС ВООП в </a:t>
            </a:r>
            <a:r>
              <a:rPr lang="ru-RU" sz="3600" b="1" dirty="0">
                <a:latin typeface="Cambria" panose="02040503050406030204" pitchFamily="18" charset="0"/>
              </a:rPr>
              <a:t>60-е годы ХХ века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988840"/>
            <a:ext cx="8085584" cy="4525963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latin typeface="Cambria" panose="02040503050406030204" pitchFamily="18" charset="0"/>
              </a:rPr>
              <a:t>Ряд лет председателем ЯРС ВООП был Алексей Иванович Аргунов</a:t>
            </a:r>
          </a:p>
          <a:p>
            <a:pPr algn="ctr"/>
            <a:r>
              <a:rPr lang="ru-RU" sz="2400" b="1" dirty="0" smtClean="0">
                <a:latin typeface="Cambria" panose="02040503050406030204" pitchFamily="18" charset="0"/>
              </a:rPr>
              <a:t>Ученым секретарем комиссии по охране природы ЯФ СО АН СССР А. Г. Немчинов.</a:t>
            </a:r>
          </a:p>
          <a:p>
            <a:pPr algn="ctr"/>
            <a:r>
              <a:rPr lang="ru-RU" sz="2400" b="1" dirty="0" smtClean="0">
                <a:latin typeface="Cambria" panose="02040503050406030204" pitchFamily="18" charset="0"/>
              </a:rPr>
              <a:t>При их активном участии проходили ежегодные Республиканские совещания по охране природы с последующей публикацией материалов, характеризуемых  богатой научной содержательностью, глубиной практической полезности и духовно-нравственной  направленностью. </a:t>
            </a:r>
            <a:endParaRPr lang="ru-RU" sz="24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8475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chemeClr val="accent3">
                <a:lumMod val="40000"/>
                <a:lumOff val="60000"/>
              </a:schemeClr>
            </a:gs>
            <a:gs pos="93000">
              <a:schemeClr val="accent3">
                <a:lumMod val="60000"/>
                <a:lumOff val="40000"/>
              </a:schemeClr>
            </a:gs>
            <a:gs pos="100000">
              <a:schemeClr val="accent3">
                <a:lumMod val="5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04664"/>
            <a:ext cx="7992888" cy="5994666"/>
          </a:xfrm>
        </p:spPr>
      </p:pic>
    </p:spTree>
    <p:extLst>
      <p:ext uri="{BB962C8B-B14F-4D97-AF65-F5344CB8AC3E}">
        <p14:creationId xmlns:p14="http://schemas.microsoft.com/office/powerpoint/2010/main" val="3123336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chemeClr val="accent3">
                <a:lumMod val="40000"/>
                <a:lumOff val="60000"/>
              </a:schemeClr>
            </a:gs>
            <a:gs pos="93000">
              <a:schemeClr val="accent3">
                <a:lumMod val="60000"/>
                <a:lumOff val="40000"/>
              </a:schemeClr>
            </a:gs>
            <a:gs pos="100000">
              <a:schemeClr val="accent3">
                <a:lumMod val="5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157192"/>
            <a:ext cx="8712968" cy="1143000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Наши представители из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Усть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-Алдана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пл. Ленина 5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июня – участники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PR-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акции Минприроды РС (Я)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92696"/>
            <a:ext cx="7772400" cy="4371975"/>
          </a:xfrm>
        </p:spPr>
      </p:pic>
    </p:spTree>
    <p:extLst>
      <p:ext uri="{BB962C8B-B14F-4D97-AF65-F5344CB8AC3E}">
        <p14:creationId xmlns:p14="http://schemas.microsoft.com/office/powerpoint/2010/main" val="424949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chemeClr val="accent3">
                <a:lumMod val="40000"/>
                <a:lumOff val="60000"/>
              </a:schemeClr>
            </a:gs>
            <a:gs pos="93000">
              <a:schemeClr val="accent3">
                <a:lumMod val="60000"/>
                <a:lumOff val="40000"/>
              </a:schemeClr>
            </a:gs>
            <a:gs pos="100000">
              <a:schemeClr val="accent3">
                <a:lumMod val="5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373216"/>
            <a:ext cx="8229600" cy="864096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Конкурсные работы  членов 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Детского экологического клуба из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Усть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-Алдана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04664"/>
            <a:ext cx="7848872" cy="4752528"/>
          </a:xfrm>
        </p:spPr>
      </p:pic>
    </p:spTree>
    <p:extLst>
      <p:ext uri="{BB962C8B-B14F-4D97-AF65-F5344CB8AC3E}">
        <p14:creationId xmlns:p14="http://schemas.microsoft.com/office/powerpoint/2010/main" val="79818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9000">
              <a:schemeClr val="accent3">
                <a:lumMod val="40000"/>
                <a:lumOff val="60000"/>
              </a:schemeClr>
            </a:gs>
            <a:gs pos="98000">
              <a:schemeClr val="accent3">
                <a:lumMod val="75000"/>
              </a:schemeClr>
            </a:gs>
            <a:gs pos="100000">
              <a:schemeClr val="accent3">
                <a:lumMod val="5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 июня 2014 в Якутске состоялась республиканская конференция ЯРОО «ВООП»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210" y="1600200"/>
            <a:ext cx="7285580" cy="4525963"/>
          </a:xfrm>
        </p:spPr>
      </p:pic>
    </p:spTree>
    <p:extLst>
      <p:ext uri="{BB962C8B-B14F-4D97-AF65-F5344CB8AC3E}">
        <p14:creationId xmlns:p14="http://schemas.microsoft.com/office/powerpoint/2010/main" val="252221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9000">
              <a:schemeClr val="accent3">
                <a:lumMod val="40000"/>
                <a:lumOff val="60000"/>
              </a:schemeClr>
            </a:gs>
            <a:gs pos="98000">
              <a:schemeClr val="accent3">
                <a:lumMod val="75000"/>
              </a:schemeClr>
            </a:gs>
            <a:gs pos="100000">
              <a:schemeClr val="accent3">
                <a:lumMod val="5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373216"/>
            <a:ext cx="8291264" cy="1224136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Активистка ЯРОО «ВООП» - студентка ФЛФ СВФУ 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Саина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Николаева на конференции 11 июня 2014.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404664"/>
            <a:ext cx="6840760" cy="4951248"/>
          </a:xfrm>
        </p:spPr>
      </p:pic>
    </p:spTree>
    <p:extLst>
      <p:ext uri="{BB962C8B-B14F-4D97-AF65-F5344CB8AC3E}">
        <p14:creationId xmlns:p14="http://schemas.microsoft.com/office/powerpoint/2010/main" val="350828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9000">
              <a:schemeClr val="accent3">
                <a:lumMod val="40000"/>
                <a:lumOff val="60000"/>
              </a:schemeClr>
            </a:gs>
            <a:gs pos="98000">
              <a:schemeClr val="accent3">
                <a:lumMod val="75000"/>
              </a:schemeClr>
            </a:gs>
            <a:gs pos="100000">
              <a:schemeClr val="accent3">
                <a:lumMod val="5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869160"/>
            <a:ext cx="8229600" cy="150304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Выступает Гоголева Парасковья Алексеевна, кандидат педагог.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аук, доцент, заведующая кафедрой экологии ИЕН СВФУ.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332656"/>
            <a:ext cx="6336704" cy="4752528"/>
          </a:xfrm>
        </p:spPr>
      </p:pic>
    </p:spTree>
    <p:extLst>
      <p:ext uri="{BB962C8B-B14F-4D97-AF65-F5344CB8AC3E}">
        <p14:creationId xmlns:p14="http://schemas.microsoft.com/office/powerpoint/2010/main" val="14325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9000">
              <a:schemeClr val="accent3">
                <a:lumMod val="40000"/>
                <a:lumOff val="60000"/>
              </a:schemeClr>
            </a:gs>
            <a:gs pos="98000">
              <a:schemeClr val="accent3">
                <a:lumMod val="75000"/>
              </a:schemeClr>
            </a:gs>
            <a:gs pos="100000">
              <a:schemeClr val="accent3">
                <a:lumMod val="5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085184"/>
            <a:ext cx="8229600" cy="1584176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Выступает Захарова Акулина Гаврильевна, руководитель учебно-научной лаборатории экологического образования и просвещения ИЕН СВФУ, кандидат педаг. наук, доцент.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76672"/>
            <a:ext cx="6192688" cy="4743462"/>
          </a:xfrm>
        </p:spPr>
      </p:pic>
    </p:spTree>
    <p:extLst>
      <p:ext uri="{BB962C8B-B14F-4D97-AF65-F5344CB8AC3E}">
        <p14:creationId xmlns:p14="http://schemas.microsoft.com/office/powerpoint/2010/main" val="5561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9000">
              <a:schemeClr val="accent3">
                <a:lumMod val="40000"/>
                <a:lumOff val="60000"/>
              </a:schemeClr>
            </a:gs>
            <a:gs pos="98000">
              <a:schemeClr val="accent3">
                <a:lumMod val="75000"/>
              </a:schemeClr>
            </a:gs>
            <a:gs pos="100000">
              <a:schemeClr val="accent3">
                <a:lumMod val="5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789040"/>
            <a:ext cx="8229600" cy="2664296"/>
          </a:xfrm>
        </p:spPr>
        <p:txBody>
          <a:bodyPr>
            <a:normAutofit fontScale="90000"/>
          </a:bodyPr>
          <a:lstStyle/>
          <a:p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итогам конкурсного отбора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некоммерческих организаций для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предоставления субсидий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виде грантов из государственного бюджета Республики Саха (Якутия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на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реализацию проектов (программ) в области развития системы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непрерывного экологического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и просвещения населения Республики Саха (Якутия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по номинации «Лучший проект общественной экологической организации» ЯРОО «ВООП» предоставлена целевая субсидия из ГБ РС (Я) в размере 100 000,0 руб. в соответствии со статьей 78.1 Бюджетного кодекса РФ. 16 июня 2014. 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404664"/>
            <a:ext cx="6984776" cy="3026469"/>
          </a:xfrm>
        </p:spPr>
      </p:pic>
    </p:spTree>
    <p:extLst>
      <p:ext uri="{BB962C8B-B14F-4D97-AF65-F5344CB8AC3E}">
        <p14:creationId xmlns:p14="http://schemas.microsoft.com/office/powerpoint/2010/main" val="1618966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chemeClr val="accent3">
                <a:lumMod val="40000"/>
                <a:lumOff val="60000"/>
              </a:schemeClr>
            </a:gs>
            <a:gs pos="93000">
              <a:schemeClr val="accent3">
                <a:lumMod val="60000"/>
                <a:lumOff val="40000"/>
              </a:schemeClr>
            </a:gs>
            <a:gs pos="100000">
              <a:schemeClr val="accent3">
                <a:lumMod val="5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229200"/>
            <a:ext cx="8424936" cy="1156990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Встреча экологических общественных организаций 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Соловьевым А. Ю. (18 июня 2014 года).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548680"/>
            <a:ext cx="6336704" cy="4752528"/>
          </a:xfrm>
        </p:spPr>
      </p:pic>
    </p:spTree>
    <p:extLst>
      <p:ext uri="{BB962C8B-B14F-4D97-AF65-F5344CB8AC3E}">
        <p14:creationId xmlns:p14="http://schemas.microsoft.com/office/powerpoint/2010/main" val="458573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9000">
              <a:schemeClr val="accent3">
                <a:lumMod val="40000"/>
                <a:lumOff val="60000"/>
              </a:schemeClr>
            </a:gs>
            <a:gs pos="98000">
              <a:schemeClr val="accent3">
                <a:lumMod val="75000"/>
              </a:schemeClr>
            </a:gs>
            <a:gs pos="100000">
              <a:schemeClr val="accent3">
                <a:lumMod val="5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0032" y="274638"/>
            <a:ext cx="3826768" cy="610669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Члены Детского экологического клуба ЯРОО «ВООП» 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с. Борогонцы 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Усть-Алданского района собрали 13 мешков мусора около озера Мюрю. 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 июня 2014 года.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6672"/>
            <a:ext cx="4032448" cy="5749320"/>
          </a:xfrm>
        </p:spPr>
      </p:pic>
    </p:spTree>
    <p:extLst>
      <p:ext uri="{BB962C8B-B14F-4D97-AF65-F5344CB8AC3E}">
        <p14:creationId xmlns:p14="http://schemas.microsoft.com/office/powerpoint/2010/main" val="2712066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6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74638"/>
            <a:ext cx="7920880" cy="114300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latin typeface="Cambria" panose="02040503050406030204" pitchFamily="18" charset="0"/>
              </a:rPr>
              <a:t>Сотрудничество структур </a:t>
            </a:r>
            <a:br>
              <a:rPr lang="ru-RU" sz="3600" b="1" dirty="0" smtClean="0">
                <a:latin typeface="Cambria" panose="02040503050406030204" pitchFamily="18" charset="0"/>
              </a:rPr>
            </a:br>
            <a:r>
              <a:rPr lang="ru-RU" sz="3600" b="1" dirty="0" smtClean="0">
                <a:latin typeface="Cambria" panose="02040503050406030204" pitchFamily="18" charset="0"/>
              </a:rPr>
              <a:t>по охране природы</a:t>
            </a:r>
            <a:endParaRPr lang="ru-RU" sz="3600" b="1" dirty="0">
              <a:latin typeface="Cambria" panose="0204050305040603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628800"/>
            <a:ext cx="8568952" cy="5112568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sz="2800" b="1" dirty="0" smtClean="0">
                <a:latin typeface="Cambria" panose="02040503050406030204" pitchFamily="18" charset="0"/>
              </a:rPr>
              <a:t>Природоохранная деятельность, совещания и их материалы готовились  в сотрудничестве структур:</a:t>
            </a:r>
          </a:p>
          <a:p>
            <a:pPr marL="0" indent="0" algn="ctr">
              <a:buNone/>
            </a:pPr>
            <a:endParaRPr lang="ru-RU" sz="2800" b="1" dirty="0" smtClean="0">
              <a:latin typeface="Cambria" panose="02040503050406030204" pitchFamily="18" charset="0"/>
            </a:endParaRPr>
          </a:p>
          <a:p>
            <a:pPr algn="ctr"/>
            <a:r>
              <a:rPr lang="ru-RU" sz="2800" b="1" dirty="0" smtClean="0">
                <a:latin typeface="Cambria" panose="02040503050406030204" pitchFamily="18" charset="0"/>
              </a:rPr>
              <a:t>Комиссии по охране природы ЯФ СО АН СССР;</a:t>
            </a:r>
          </a:p>
          <a:p>
            <a:pPr algn="ctr"/>
            <a:r>
              <a:rPr lang="ru-RU" sz="2800" b="1" dirty="0" smtClean="0">
                <a:latin typeface="Cambria" panose="02040503050406030204" pitchFamily="18" charset="0"/>
              </a:rPr>
              <a:t>Якутского РО ВООП;</a:t>
            </a:r>
          </a:p>
          <a:p>
            <a:pPr algn="ctr"/>
            <a:r>
              <a:rPr lang="ru-RU" sz="2800" b="1" dirty="0" smtClean="0">
                <a:latin typeface="Cambria" panose="02040503050406030204" pitchFamily="18" charset="0"/>
              </a:rPr>
              <a:t>Якутского отделения Сибирского НИИ озерного и речного хозяйства;</a:t>
            </a:r>
          </a:p>
          <a:p>
            <a:pPr algn="ctr"/>
            <a:r>
              <a:rPr lang="ru-RU" sz="2800" b="1" dirty="0" smtClean="0">
                <a:latin typeface="Cambria" panose="02040503050406030204" pitchFamily="18" charset="0"/>
              </a:rPr>
              <a:t>Якутского областного союза потребительской кооперации «Холбос»;</a:t>
            </a:r>
          </a:p>
          <a:p>
            <a:pPr algn="ctr"/>
            <a:r>
              <a:rPr lang="ru-RU" sz="2800" b="1" dirty="0" smtClean="0">
                <a:latin typeface="Cambria" panose="02040503050406030204" pitchFamily="18" charset="0"/>
              </a:rPr>
              <a:t>Якутского бассейнового управления по охране и воспроизводству рыбных запасов и регулированию рыболовства</a:t>
            </a:r>
          </a:p>
          <a:p>
            <a:pPr algn="ctr"/>
            <a:r>
              <a:rPr lang="ru-RU" sz="2800" b="1" dirty="0" smtClean="0">
                <a:latin typeface="Cambria" panose="02040503050406030204" pitchFamily="18" charset="0"/>
              </a:rPr>
              <a:t>Управления охотничье-промыслового хозяйства при Совете Министров ЯАССР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1013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chemeClr val="accent3">
                <a:lumMod val="40000"/>
                <a:lumOff val="60000"/>
              </a:schemeClr>
            </a:gs>
            <a:gs pos="93000">
              <a:schemeClr val="accent3">
                <a:lumMod val="60000"/>
                <a:lumOff val="40000"/>
              </a:schemeClr>
            </a:gs>
            <a:gs pos="100000">
              <a:schemeClr val="accent3">
                <a:lumMod val="5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учебно-методических и                                  учебно-наглядных  изданий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756947"/>
            <a:ext cx="5825621" cy="4369216"/>
          </a:xfrm>
        </p:spPr>
      </p:pic>
    </p:spTree>
    <p:extLst>
      <p:ext uri="{BB962C8B-B14F-4D97-AF65-F5344CB8AC3E}">
        <p14:creationId xmlns:p14="http://schemas.microsoft.com/office/powerpoint/2010/main" val="416179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chemeClr val="accent3">
                <a:lumMod val="40000"/>
                <a:lumOff val="60000"/>
              </a:schemeClr>
            </a:gs>
            <a:gs pos="93000">
              <a:schemeClr val="accent3">
                <a:lumMod val="60000"/>
                <a:lumOff val="40000"/>
              </a:schemeClr>
            </a:gs>
            <a:gs pos="100000">
              <a:schemeClr val="accent3">
                <a:lumMod val="5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836712"/>
            <a:ext cx="6768752" cy="58092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548680"/>
            <a:ext cx="7632848" cy="5724636"/>
          </a:xfrm>
        </p:spPr>
      </p:pic>
    </p:spTree>
    <p:extLst>
      <p:ext uri="{BB962C8B-B14F-4D97-AF65-F5344CB8AC3E}">
        <p14:creationId xmlns:p14="http://schemas.microsoft.com/office/powerpoint/2010/main" val="340592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chemeClr val="accent3">
                <a:lumMod val="40000"/>
                <a:lumOff val="60000"/>
              </a:schemeClr>
            </a:gs>
            <a:gs pos="93000">
              <a:schemeClr val="accent3">
                <a:lumMod val="60000"/>
                <a:lumOff val="40000"/>
              </a:schemeClr>
            </a:gs>
            <a:gs pos="100000">
              <a:schemeClr val="accent3">
                <a:lumMod val="5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76671"/>
            <a:ext cx="7704856" cy="5778643"/>
          </a:xfrm>
        </p:spPr>
      </p:pic>
    </p:spTree>
    <p:extLst>
      <p:ext uri="{BB962C8B-B14F-4D97-AF65-F5344CB8AC3E}">
        <p14:creationId xmlns:p14="http://schemas.microsoft.com/office/powerpoint/2010/main" val="2221810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chemeClr val="accent3">
                <a:lumMod val="40000"/>
                <a:lumOff val="60000"/>
              </a:schemeClr>
            </a:gs>
            <a:gs pos="93000">
              <a:schemeClr val="accent3">
                <a:lumMod val="60000"/>
                <a:lumOff val="40000"/>
              </a:schemeClr>
            </a:gs>
            <a:gs pos="100000">
              <a:schemeClr val="accent3">
                <a:lumMod val="5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32656"/>
            <a:ext cx="8064896" cy="6048672"/>
          </a:xfrm>
        </p:spPr>
      </p:pic>
    </p:spTree>
    <p:extLst>
      <p:ext uri="{BB962C8B-B14F-4D97-AF65-F5344CB8AC3E}">
        <p14:creationId xmlns:p14="http://schemas.microsoft.com/office/powerpoint/2010/main" val="3649915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chemeClr val="accent3">
                <a:lumMod val="40000"/>
                <a:lumOff val="60000"/>
              </a:schemeClr>
            </a:gs>
            <a:gs pos="93000">
              <a:schemeClr val="accent3">
                <a:lumMod val="60000"/>
                <a:lumOff val="40000"/>
              </a:schemeClr>
            </a:gs>
            <a:gs pos="100000">
              <a:schemeClr val="accent3">
                <a:lumMod val="5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340768"/>
            <a:ext cx="2664296" cy="314096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                                   научно-методического совета 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(НМС)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ЯРОО «ВООП»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548680"/>
            <a:ext cx="3456384" cy="5712966"/>
          </a:xfrm>
        </p:spPr>
      </p:pic>
    </p:spTree>
    <p:extLst>
      <p:ext uri="{BB962C8B-B14F-4D97-AF65-F5344CB8AC3E}">
        <p14:creationId xmlns:p14="http://schemas.microsoft.com/office/powerpoint/2010/main" val="192905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chemeClr val="accent3">
                <a:lumMod val="40000"/>
                <a:lumOff val="60000"/>
              </a:schemeClr>
            </a:gs>
            <a:gs pos="93000">
              <a:schemeClr val="accent3">
                <a:lumMod val="60000"/>
                <a:lumOff val="40000"/>
              </a:schemeClr>
            </a:gs>
            <a:gs pos="100000">
              <a:schemeClr val="accent3">
                <a:lumMod val="5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Детских экологических клубов                   по месту жительства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034" y="1600200"/>
            <a:ext cx="3693931" cy="4525963"/>
          </a:xfrm>
        </p:spPr>
      </p:pic>
    </p:spTree>
    <p:extLst>
      <p:ext uri="{BB962C8B-B14F-4D97-AF65-F5344CB8AC3E}">
        <p14:creationId xmlns:p14="http://schemas.microsoft.com/office/powerpoint/2010/main" val="40309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chemeClr val="accent3">
                <a:lumMod val="40000"/>
                <a:lumOff val="60000"/>
              </a:schemeClr>
            </a:gs>
            <a:gs pos="93000">
              <a:schemeClr val="accent3">
                <a:lumMod val="60000"/>
                <a:lumOff val="40000"/>
              </a:schemeClr>
            </a:gs>
            <a:gs pos="100000">
              <a:schemeClr val="accent3">
                <a:lumMod val="5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0" y="1340768"/>
            <a:ext cx="3888432" cy="3960440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Совместно с администрацией города найти пути и средства создания Детских экологических клубов ЯРОО «ВООП»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052736"/>
            <a:ext cx="3334757" cy="4752528"/>
          </a:xfrm>
        </p:spPr>
      </p:pic>
    </p:spTree>
    <p:extLst>
      <p:ext uri="{BB962C8B-B14F-4D97-AF65-F5344CB8AC3E}">
        <p14:creationId xmlns:p14="http://schemas.microsoft.com/office/powerpoint/2010/main" val="54546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4000">
              <a:schemeClr val="accent3">
                <a:lumMod val="60000"/>
                <a:lumOff val="40000"/>
              </a:schemeClr>
            </a:gs>
            <a:gs pos="0">
              <a:schemeClr val="bg1"/>
            </a:gs>
            <a:gs pos="97000">
              <a:schemeClr val="accent3">
                <a:lumMod val="75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90266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Дорогие якутяне!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492896"/>
            <a:ext cx="8568952" cy="3633267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Поддержите делом и участием </a:t>
            </a:r>
          </a:p>
          <a:p>
            <a:pPr marL="0" indent="0" algn="ctr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возрождение идей и традиций </a:t>
            </a:r>
          </a:p>
          <a:p>
            <a:pPr marL="0" indent="0" algn="ctr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«Всероссийского общества </a:t>
            </a:r>
          </a:p>
          <a:p>
            <a:pPr marL="0" indent="0" algn="ctr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охраны природы»!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43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4000">
              <a:schemeClr val="accent3">
                <a:lumMod val="60000"/>
                <a:lumOff val="40000"/>
              </a:schemeClr>
            </a:gs>
            <a:gs pos="0">
              <a:schemeClr val="bg1"/>
            </a:gs>
            <a:gs pos="97000">
              <a:schemeClr val="accent3">
                <a:lumMod val="75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755576" y="4725144"/>
            <a:ext cx="7848872" cy="1224136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Изменим  мир  вместе!</a:t>
            </a:r>
            <a:endParaRPr lang="ru-RU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548680"/>
            <a:ext cx="4546326" cy="4517999"/>
          </a:xfrm>
        </p:spPr>
      </p:pic>
      <p:sp>
        <p:nvSpPr>
          <p:cNvPr id="14" name="Текст 13"/>
          <p:cNvSpPr>
            <a:spLocks noGrp="1"/>
          </p:cNvSpPr>
          <p:nvPr>
            <p:ph type="body" sz="half" idx="2"/>
          </p:nvPr>
        </p:nvSpPr>
        <p:spPr>
          <a:xfrm>
            <a:off x="1475656" y="4077072"/>
            <a:ext cx="6264696" cy="804862"/>
          </a:xfrm>
        </p:spPr>
        <p:txBody>
          <a:bodyPr>
            <a:normAutofit fontScale="92500"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Поддержите нашу инициативу! 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492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018458"/>
          </a:xfrm>
        </p:spPr>
        <p:txBody>
          <a:bodyPr>
            <a:normAutofit/>
          </a:bodyPr>
          <a:lstStyle/>
          <a:p>
            <a:r>
              <a:rPr lang="ru-RU" sz="4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Благодарим за внимание!</a:t>
            </a:r>
            <a:endParaRPr lang="ru-RU" sz="4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9550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4000">
              <a:schemeClr val="accent3">
                <a:lumMod val="60000"/>
                <a:lumOff val="40000"/>
              </a:schemeClr>
            </a:gs>
            <a:gs pos="0">
              <a:schemeClr val="bg1"/>
            </a:gs>
            <a:gs pos="97000">
              <a:schemeClr val="accent3">
                <a:lumMod val="75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15616" y="274638"/>
            <a:ext cx="7571184" cy="1143000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latin typeface="Cambria" panose="02040503050406030204" pitchFamily="18" charset="0"/>
              </a:rPr>
              <a:t>Материалы Республиканских совещаний </a:t>
            </a:r>
            <a:br>
              <a:rPr lang="ru-RU" sz="3200" b="1" dirty="0" smtClean="0">
                <a:latin typeface="Cambria" panose="02040503050406030204" pitchFamily="18" charset="0"/>
              </a:rPr>
            </a:br>
            <a:r>
              <a:rPr lang="ru-RU" sz="3200" b="1" dirty="0" smtClean="0">
                <a:latin typeface="Cambria" panose="02040503050406030204" pitchFamily="18" charset="0"/>
              </a:rPr>
              <a:t>по охране природы </a:t>
            </a:r>
            <a:endParaRPr lang="ru-RU" sz="3200" b="1" dirty="0">
              <a:latin typeface="Cambria" panose="020405030504060302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259632" y="5373216"/>
            <a:ext cx="3176092" cy="639762"/>
          </a:xfrm>
        </p:spPr>
        <p:txBody>
          <a:bodyPr/>
          <a:lstStyle/>
          <a:p>
            <a:pPr algn="ctr"/>
            <a:r>
              <a:rPr lang="ru-RU" dirty="0" smtClean="0">
                <a:latin typeface="Cambria" panose="02040503050406030204" pitchFamily="18" charset="0"/>
              </a:rPr>
              <a:t>Сборник 1965 года</a:t>
            </a:r>
            <a:endParaRPr lang="ru-RU" dirty="0">
              <a:latin typeface="Cambria" panose="02040503050406030204" pitchFamily="18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700808"/>
            <a:ext cx="2561800" cy="3764303"/>
          </a:xfrm>
        </p:spPr>
      </p:pic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5292080" y="5373216"/>
            <a:ext cx="3249687" cy="639762"/>
          </a:xfrm>
        </p:spPr>
        <p:txBody>
          <a:bodyPr/>
          <a:lstStyle/>
          <a:p>
            <a:pPr algn="ctr"/>
            <a:r>
              <a:rPr lang="ru-RU" dirty="0" smtClean="0">
                <a:latin typeface="Cambria" panose="02040503050406030204" pitchFamily="18" charset="0"/>
              </a:rPr>
              <a:t>Сборник 1967 года</a:t>
            </a:r>
            <a:endParaRPr lang="ru-RU" dirty="0">
              <a:latin typeface="Cambria" panose="02040503050406030204" pitchFamily="18" charset="0"/>
            </a:endParaRPr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556792"/>
            <a:ext cx="2573376" cy="3951288"/>
          </a:xfrm>
        </p:spPr>
      </p:pic>
      <p:pic>
        <p:nvPicPr>
          <p:cNvPr id="8" name="Объект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072" y="1853208"/>
            <a:ext cx="2561800" cy="376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195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4000">
              <a:schemeClr val="accent3">
                <a:lumMod val="60000"/>
                <a:lumOff val="40000"/>
              </a:schemeClr>
            </a:gs>
            <a:gs pos="0">
              <a:schemeClr val="bg1"/>
            </a:gs>
            <a:gs pos="97000">
              <a:schemeClr val="accent3">
                <a:lumMod val="75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836712"/>
            <a:ext cx="8147248" cy="432048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latin typeface="Cambria" panose="02040503050406030204" pitchFamily="18" charset="0"/>
              </a:rPr>
              <a:t>Список использованной литературы </a:t>
            </a:r>
            <a:br>
              <a:rPr lang="ru-RU" sz="2400" b="1" dirty="0" smtClean="0">
                <a:latin typeface="Cambria" panose="02040503050406030204" pitchFamily="18" charset="0"/>
              </a:rPr>
            </a:br>
            <a:endParaRPr lang="ru-RU" sz="2400" b="1" dirty="0">
              <a:latin typeface="Cambria" panose="0204050305040603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268760"/>
            <a:ext cx="8219256" cy="5256584"/>
          </a:xfrm>
        </p:spPr>
        <p:txBody>
          <a:bodyPr>
            <a:normAutofit/>
          </a:bodyPr>
          <a:lstStyle/>
          <a:p>
            <a:pPr algn="just">
              <a:buAutoNum type="arabicPeriod"/>
            </a:pPr>
            <a:endParaRPr lang="ru-RU" sz="1600" dirty="0" smtClean="0">
              <a:latin typeface="Cambria" panose="02040503050406030204" pitchFamily="18" charset="0"/>
            </a:endParaRPr>
          </a:p>
          <a:p>
            <a:pPr algn="just">
              <a:buFont typeface="Arial" panose="020B0604020202020204" pitchFamily="34" charset="0"/>
              <a:buAutoNum type="arabicPeriod"/>
            </a:pPr>
            <a:r>
              <a:rPr lang="ru-RU" sz="1600" dirty="0" smtClean="0">
                <a:latin typeface="Cambria" panose="02040503050406030204" pitchFamily="18" charset="0"/>
              </a:rPr>
              <a:t>Любите и охраняйте природу Якутии: Материалы </a:t>
            </a:r>
            <a:r>
              <a:rPr lang="en-US" sz="1600" dirty="0" smtClean="0">
                <a:latin typeface="Cambria" panose="02040503050406030204" pitchFamily="18" charset="0"/>
              </a:rPr>
              <a:t>IV </a:t>
            </a:r>
            <a:r>
              <a:rPr lang="ru-RU" sz="1600" dirty="0" smtClean="0">
                <a:latin typeface="Cambria" panose="02040503050406030204" pitchFamily="18" charset="0"/>
              </a:rPr>
              <a:t>Республиканского совещания по охране природы Якутии / Ответ. ред. доктор биол. наук И. П. Щербаков – Иркутск: Восточно-Сибирское  </a:t>
            </a:r>
            <a:r>
              <a:rPr lang="ru-RU" sz="1600" dirty="0">
                <a:latin typeface="Cambria" panose="02040503050406030204" pitchFamily="18" charset="0"/>
              </a:rPr>
              <a:t>книжное </a:t>
            </a:r>
            <a:r>
              <a:rPr lang="ru-RU" sz="1600" dirty="0" smtClean="0">
                <a:latin typeface="Cambria" panose="02040503050406030204" pitchFamily="18" charset="0"/>
              </a:rPr>
              <a:t>издательство, 1971. </a:t>
            </a:r>
            <a:r>
              <a:rPr lang="ru-RU" sz="1600" dirty="0">
                <a:latin typeface="Cambria" panose="02040503050406030204" pitchFamily="18" charset="0"/>
              </a:rPr>
              <a:t>– </a:t>
            </a:r>
            <a:r>
              <a:rPr lang="ru-RU" sz="1600" dirty="0" smtClean="0">
                <a:latin typeface="Cambria" panose="02040503050406030204" pitchFamily="18" charset="0"/>
              </a:rPr>
              <a:t>227 </a:t>
            </a:r>
            <a:r>
              <a:rPr lang="ru-RU" sz="1600" dirty="0">
                <a:latin typeface="Cambria" panose="02040503050406030204" pitchFamily="18" charset="0"/>
              </a:rPr>
              <a:t>с. </a:t>
            </a:r>
          </a:p>
          <a:p>
            <a:pPr algn="just">
              <a:buFont typeface="Arial" panose="020B0604020202020204" pitchFamily="34" charset="0"/>
              <a:buAutoNum type="arabicPeriod"/>
            </a:pPr>
            <a:r>
              <a:rPr lang="ru-RU" sz="1600" dirty="0" smtClean="0">
                <a:latin typeface="Cambria" panose="02040503050406030204" pitchFamily="18" charset="0"/>
              </a:rPr>
              <a:t>Охрана природы Якутии: Материалы </a:t>
            </a:r>
            <a:r>
              <a:rPr lang="en-US" sz="1600" dirty="0" smtClean="0">
                <a:latin typeface="Cambria" panose="02040503050406030204" pitchFamily="18" charset="0"/>
              </a:rPr>
              <a:t>V </a:t>
            </a:r>
            <a:r>
              <a:rPr lang="ru-RU" sz="1600" dirty="0" smtClean="0">
                <a:latin typeface="Cambria" panose="02040503050406030204" pitchFamily="18" charset="0"/>
              </a:rPr>
              <a:t>Республиканского  </a:t>
            </a:r>
            <a:r>
              <a:rPr lang="ru-RU" sz="1600" dirty="0">
                <a:latin typeface="Cambria" panose="02040503050406030204" pitchFamily="18" charset="0"/>
              </a:rPr>
              <a:t>совещания по охране природы Якутии / Ответ</a:t>
            </a:r>
            <a:r>
              <a:rPr lang="ru-RU" sz="1600" dirty="0" smtClean="0">
                <a:latin typeface="Cambria" panose="02040503050406030204" pitchFamily="18" charset="0"/>
              </a:rPr>
              <a:t>. ред. </a:t>
            </a:r>
            <a:r>
              <a:rPr lang="ru-RU" sz="1600" dirty="0">
                <a:latin typeface="Cambria" panose="02040503050406030204" pitchFamily="18" charset="0"/>
              </a:rPr>
              <a:t>М. В. Попов. – Якутск: Якутское книжное издательство</a:t>
            </a:r>
            <a:r>
              <a:rPr lang="ru-RU" sz="1600" dirty="0" smtClean="0">
                <a:latin typeface="Cambria" panose="02040503050406030204" pitchFamily="18" charset="0"/>
              </a:rPr>
              <a:t>, 1967</a:t>
            </a:r>
            <a:r>
              <a:rPr lang="ru-RU" sz="1600" dirty="0">
                <a:latin typeface="Cambria" panose="02040503050406030204" pitchFamily="18" charset="0"/>
              </a:rPr>
              <a:t>. </a:t>
            </a:r>
            <a:r>
              <a:rPr lang="ru-RU" sz="1600" dirty="0" smtClean="0">
                <a:latin typeface="Cambria" panose="02040503050406030204" pitchFamily="18" charset="0"/>
              </a:rPr>
              <a:t> – </a:t>
            </a:r>
            <a:r>
              <a:rPr lang="ru-RU" sz="1600" dirty="0">
                <a:latin typeface="Cambria" panose="02040503050406030204" pitchFamily="18" charset="0"/>
              </a:rPr>
              <a:t>334 с. </a:t>
            </a:r>
          </a:p>
          <a:p>
            <a:pPr algn="just">
              <a:buAutoNum type="arabicPeriod"/>
            </a:pPr>
            <a:r>
              <a:rPr lang="ru-RU" sz="1600" dirty="0" smtClean="0">
                <a:latin typeface="Cambria" panose="02040503050406030204" pitchFamily="18" charset="0"/>
              </a:rPr>
              <a:t>Природа Якутии и ее охрана: Материалы </a:t>
            </a:r>
            <a:r>
              <a:rPr lang="en-US" sz="1600" dirty="0" smtClean="0">
                <a:latin typeface="Cambria" panose="02040503050406030204" pitchFamily="18" charset="0"/>
              </a:rPr>
              <a:t>III</a:t>
            </a:r>
            <a:r>
              <a:rPr lang="ru-RU" sz="1600" dirty="0" smtClean="0">
                <a:latin typeface="Cambria" panose="02040503050406030204" pitchFamily="18" charset="0"/>
              </a:rPr>
              <a:t> Республиканского совещания по охране природы Якутии / Ответ. ред. Кривошеев В. Г.  - Якутск: Якутское книжное издательство, 1965.  – 225 с. </a:t>
            </a:r>
          </a:p>
          <a:p>
            <a:pPr algn="just">
              <a:buFont typeface="Arial" panose="020B0604020202020204" pitchFamily="34" charset="0"/>
              <a:buAutoNum type="arabicPeriod"/>
            </a:pPr>
            <a:r>
              <a:rPr lang="ru-RU" sz="1600" dirty="0">
                <a:latin typeface="Cambria" panose="02040503050406030204" pitchFamily="18" charset="0"/>
              </a:rPr>
              <a:t>Природа Якутии и ее охрана: Материалы </a:t>
            </a:r>
            <a:r>
              <a:rPr lang="ru-RU" sz="1600" dirty="0" smtClean="0">
                <a:latin typeface="Cambria" panose="02040503050406030204" pitchFamily="18" charset="0"/>
              </a:rPr>
              <a:t> </a:t>
            </a:r>
            <a:r>
              <a:rPr lang="en-US" sz="1600" dirty="0" smtClean="0">
                <a:latin typeface="Cambria" panose="02040503050406030204" pitchFamily="18" charset="0"/>
              </a:rPr>
              <a:t>VI</a:t>
            </a:r>
            <a:r>
              <a:rPr lang="ru-RU" sz="1600" dirty="0" smtClean="0">
                <a:latin typeface="Cambria" panose="02040503050406030204" pitchFamily="18" charset="0"/>
              </a:rPr>
              <a:t> </a:t>
            </a:r>
            <a:r>
              <a:rPr lang="ru-RU" sz="1600" dirty="0">
                <a:latin typeface="Cambria" panose="02040503050406030204" pitchFamily="18" charset="0"/>
              </a:rPr>
              <a:t>Республиканского совещания по охране природы Якутии / Ответ</a:t>
            </a:r>
            <a:r>
              <a:rPr lang="ru-RU" sz="1600" dirty="0" smtClean="0">
                <a:latin typeface="Cambria" panose="02040503050406030204" pitchFamily="18" charset="0"/>
              </a:rPr>
              <a:t>. ред. доктор</a:t>
            </a:r>
            <a:r>
              <a:rPr lang="en-US" sz="1600" dirty="0" smtClean="0">
                <a:latin typeface="Cambria" panose="02040503050406030204" pitchFamily="18" charset="0"/>
              </a:rPr>
              <a:t> c</a:t>
            </a:r>
            <a:r>
              <a:rPr lang="ru-RU" sz="1600" dirty="0" smtClean="0">
                <a:latin typeface="Cambria" panose="02040503050406030204" pitchFamily="18" charset="0"/>
              </a:rPr>
              <a:t>.</a:t>
            </a:r>
            <a:r>
              <a:rPr lang="en-US" sz="1600" dirty="0" smtClean="0">
                <a:latin typeface="Cambria" panose="02040503050406030204" pitchFamily="18" charset="0"/>
              </a:rPr>
              <a:t>-</a:t>
            </a:r>
            <a:r>
              <a:rPr lang="ru-RU" sz="1600" dirty="0" smtClean="0">
                <a:latin typeface="Cambria" panose="02040503050406030204" pitchFamily="18" charset="0"/>
              </a:rPr>
              <a:t>х. наук Л. Г. Еловская. - </a:t>
            </a:r>
            <a:r>
              <a:rPr lang="ru-RU" sz="1600" dirty="0">
                <a:latin typeface="Cambria" panose="02040503050406030204" pitchFamily="18" charset="0"/>
              </a:rPr>
              <a:t>Якутск: Якутское книжное издательство</a:t>
            </a:r>
            <a:r>
              <a:rPr lang="ru-RU" sz="1600" dirty="0" smtClean="0">
                <a:latin typeface="Cambria" panose="02040503050406030204" pitchFamily="18" charset="0"/>
              </a:rPr>
              <a:t>, 1972.  – 191 </a:t>
            </a:r>
            <a:r>
              <a:rPr lang="ru-RU" sz="1600" dirty="0">
                <a:latin typeface="Cambria" panose="02040503050406030204" pitchFamily="18" charset="0"/>
              </a:rPr>
              <a:t>с. </a:t>
            </a:r>
          </a:p>
          <a:p>
            <a:pPr algn="just">
              <a:buFont typeface="Arial" panose="020B0604020202020204" pitchFamily="34" charset="0"/>
              <a:buAutoNum type="arabicPeriod"/>
            </a:pPr>
            <a:r>
              <a:rPr lang="ru-RU" sz="1600" dirty="0" smtClean="0">
                <a:latin typeface="Cambria" panose="02040503050406030204" pitchFamily="18" charset="0"/>
              </a:rPr>
              <a:t>Природные ресурсы Якутии. Их использование и охрана: Сборник докладов </a:t>
            </a:r>
            <a:r>
              <a:rPr lang="en-US" sz="1600" dirty="0" smtClean="0">
                <a:latin typeface="Cambria" panose="02040503050406030204" pitchFamily="18" charset="0"/>
              </a:rPr>
              <a:t>VI</a:t>
            </a:r>
            <a:r>
              <a:rPr lang="en-US" sz="1600" dirty="0">
                <a:latin typeface="Cambria" panose="02040503050406030204" pitchFamily="18" charset="0"/>
              </a:rPr>
              <a:t>I</a:t>
            </a:r>
            <a:r>
              <a:rPr lang="ru-RU" sz="1600" dirty="0" smtClean="0">
                <a:latin typeface="Cambria" panose="02040503050406030204" pitchFamily="18" charset="0"/>
              </a:rPr>
              <a:t> </a:t>
            </a:r>
            <a:r>
              <a:rPr lang="ru-RU" sz="1600" dirty="0">
                <a:latin typeface="Cambria" panose="02040503050406030204" pitchFamily="18" charset="0"/>
              </a:rPr>
              <a:t>Республиканского совещания по охране природы </a:t>
            </a:r>
            <a:r>
              <a:rPr lang="ru-RU" sz="1600" dirty="0" smtClean="0">
                <a:latin typeface="Cambria" panose="02040503050406030204" pitchFamily="18" charset="0"/>
              </a:rPr>
              <a:t>Якутии, состоявшегося в декабре 1972 года / </a:t>
            </a:r>
            <a:r>
              <a:rPr lang="ru-RU" sz="1600" dirty="0">
                <a:latin typeface="Cambria" panose="02040503050406030204" pitchFamily="18" charset="0"/>
              </a:rPr>
              <a:t>Ответ. ред. доктор</a:t>
            </a:r>
            <a:r>
              <a:rPr lang="en-US" sz="1600" dirty="0">
                <a:latin typeface="Cambria" panose="02040503050406030204" pitchFamily="18" charset="0"/>
              </a:rPr>
              <a:t> </a:t>
            </a:r>
            <a:r>
              <a:rPr lang="ru-RU" sz="1600" dirty="0" smtClean="0">
                <a:latin typeface="Cambria" panose="02040503050406030204" pitchFamily="18" charset="0"/>
              </a:rPr>
              <a:t>биол. </a:t>
            </a:r>
            <a:r>
              <a:rPr lang="ru-RU" sz="1600" dirty="0">
                <a:latin typeface="Cambria" panose="02040503050406030204" pitchFamily="18" charset="0"/>
              </a:rPr>
              <a:t>наук </a:t>
            </a:r>
            <a:r>
              <a:rPr lang="ru-RU" sz="1600" dirty="0" smtClean="0">
                <a:latin typeface="Cambria" panose="02040503050406030204" pitchFamily="18" charset="0"/>
              </a:rPr>
              <a:t>Ф. Н. Кириллов. - </a:t>
            </a:r>
            <a:r>
              <a:rPr lang="ru-RU" sz="1600" dirty="0">
                <a:latin typeface="Cambria" panose="02040503050406030204" pitchFamily="18" charset="0"/>
              </a:rPr>
              <a:t>Якутск: Якутское книжное издательство, </a:t>
            </a:r>
            <a:r>
              <a:rPr lang="ru-RU" sz="1600" dirty="0" smtClean="0">
                <a:latin typeface="Cambria" panose="02040503050406030204" pitchFamily="18" charset="0"/>
              </a:rPr>
              <a:t>1976.  – 150 </a:t>
            </a:r>
            <a:r>
              <a:rPr lang="ru-RU" sz="1600" dirty="0">
                <a:latin typeface="Cambria" panose="02040503050406030204" pitchFamily="18" charset="0"/>
              </a:rPr>
              <a:t>с. </a:t>
            </a:r>
          </a:p>
          <a:p>
            <a:pPr algn="just">
              <a:buAutoNum type="arabicPeriod"/>
            </a:pPr>
            <a:endParaRPr lang="ru-RU" sz="1600" dirty="0" smtClean="0">
              <a:latin typeface="Cambria" panose="02040503050406030204" pitchFamily="18" charset="0"/>
            </a:endParaRPr>
          </a:p>
          <a:p>
            <a:pPr algn="just">
              <a:buAutoNum type="arabicPeriod"/>
            </a:pPr>
            <a:endParaRPr lang="ru-RU" sz="1600" dirty="0" smtClean="0">
              <a:latin typeface="Cambria" panose="02040503050406030204" pitchFamily="18" charset="0"/>
            </a:endParaRPr>
          </a:p>
          <a:p>
            <a:pPr algn="just">
              <a:buAutoNum type="arabicPeriod"/>
            </a:pPr>
            <a:endParaRPr lang="ru-RU" sz="16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292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4000">
              <a:schemeClr val="accent3">
                <a:lumMod val="60000"/>
                <a:lumOff val="40000"/>
              </a:schemeClr>
            </a:gs>
            <a:gs pos="0">
              <a:schemeClr val="bg1"/>
            </a:gs>
            <a:gs pos="97000">
              <a:schemeClr val="accent3">
                <a:lumMod val="75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0669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Авторы:</a:t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Бурцева С. С., канд. педагог. наук, доцент ФЛФ СВФУ имени М. К. Аммосова</a:t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Гертер К. А., председатель ЯРС ЯРОО «ВООП»</a:t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2014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6998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4000">
              <a:schemeClr val="accent3">
                <a:lumMod val="60000"/>
                <a:lumOff val="40000"/>
              </a:schemeClr>
            </a:gs>
            <a:gs pos="0">
              <a:schemeClr val="bg1"/>
            </a:gs>
            <a:gs pos="97000">
              <a:schemeClr val="accent3">
                <a:lumMod val="75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274638"/>
            <a:ext cx="7355160" cy="1143000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Cambria" panose="02040503050406030204" pitchFamily="18" charset="0"/>
              </a:rPr>
              <a:t>Материалы Республиканских совещаний </a:t>
            </a:r>
            <a:br>
              <a:rPr lang="ru-RU" sz="2800" b="1" dirty="0">
                <a:latin typeface="Cambria" panose="02040503050406030204" pitchFamily="18" charset="0"/>
              </a:rPr>
            </a:br>
            <a:r>
              <a:rPr lang="ru-RU" sz="2800" b="1" dirty="0">
                <a:latin typeface="Cambria" panose="02040503050406030204" pitchFamily="18" charset="0"/>
              </a:rPr>
              <a:t>по охране природы 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03648" y="5517232"/>
            <a:ext cx="3096344" cy="639762"/>
          </a:xfrm>
        </p:spPr>
        <p:txBody>
          <a:bodyPr/>
          <a:lstStyle/>
          <a:p>
            <a:pPr algn="ctr"/>
            <a:r>
              <a:rPr lang="ru-RU" dirty="0" smtClean="0"/>
              <a:t>Сборник 1971 года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628800"/>
            <a:ext cx="2532265" cy="3951288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508104" y="5517232"/>
            <a:ext cx="3096344" cy="639762"/>
          </a:xfrm>
        </p:spPr>
        <p:txBody>
          <a:bodyPr/>
          <a:lstStyle/>
          <a:p>
            <a:pPr algn="ctr"/>
            <a:r>
              <a:rPr lang="ru-RU" dirty="0" smtClean="0"/>
              <a:t>Сборник  1972 года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700808"/>
            <a:ext cx="2571431" cy="3951288"/>
          </a:xfrm>
        </p:spPr>
      </p:pic>
    </p:spTree>
    <p:extLst>
      <p:ext uri="{BB962C8B-B14F-4D97-AF65-F5344CB8AC3E}">
        <p14:creationId xmlns:p14="http://schemas.microsoft.com/office/powerpoint/2010/main" val="2123930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4000">
              <a:schemeClr val="accent3">
                <a:lumMod val="60000"/>
                <a:lumOff val="40000"/>
              </a:schemeClr>
            </a:gs>
            <a:gs pos="0">
              <a:schemeClr val="bg1"/>
            </a:gs>
            <a:gs pos="97000">
              <a:schemeClr val="accent3">
                <a:lumMod val="75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7571184" cy="1143000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Cambria" panose="02040503050406030204" pitchFamily="18" charset="0"/>
              </a:rPr>
              <a:t>Материалы Республиканских совещаний </a:t>
            </a:r>
            <a:br>
              <a:rPr lang="ru-RU" sz="2800" b="1" dirty="0">
                <a:latin typeface="Cambria" panose="02040503050406030204" pitchFamily="18" charset="0"/>
              </a:rPr>
            </a:br>
            <a:r>
              <a:rPr lang="ru-RU" sz="2800" b="1" dirty="0">
                <a:latin typeface="Cambria" panose="02040503050406030204" pitchFamily="18" charset="0"/>
              </a:rPr>
              <a:t>по охране природы 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131840" y="5661248"/>
            <a:ext cx="2952328" cy="639762"/>
          </a:xfrm>
        </p:spPr>
        <p:txBody>
          <a:bodyPr/>
          <a:lstStyle/>
          <a:p>
            <a:pPr algn="ctr"/>
            <a:r>
              <a:rPr lang="ru-RU" dirty="0" smtClean="0"/>
              <a:t>Сборник  1976 года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556792"/>
            <a:ext cx="2552790" cy="3951286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 flipV="1">
            <a:off x="4644009" y="2174874"/>
            <a:ext cx="72008" cy="246014"/>
          </a:xfrm>
        </p:spPr>
        <p:txBody>
          <a:bodyPr>
            <a:normAutofit fontScale="47500" lnSpcReduction="20000"/>
          </a:bodyPr>
          <a:lstStyle/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139953" y="1916833"/>
            <a:ext cx="216023" cy="288031"/>
          </a:xfrm>
        </p:spPr>
        <p:txBody>
          <a:bodyPr>
            <a:normAutofit fontScale="625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601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4000">
              <a:schemeClr val="accent3">
                <a:lumMod val="60000"/>
                <a:lumOff val="40000"/>
              </a:schemeClr>
            </a:gs>
            <a:gs pos="0">
              <a:schemeClr val="bg1"/>
            </a:gs>
            <a:gs pos="97000">
              <a:schemeClr val="accent3">
                <a:lumMod val="75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7984" y="1124744"/>
            <a:ext cx="360040" cy="292894"/>
          </a:xfrm>
        </p:spPr>
        <p:txBody>
          <a:bodyPr>
            <a:normAutofit/>
          </a:bodyPr>
          <a:lstStyle/>
          <a:p>
            <a:endParaRPr lang="ru-RU" sz="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1640" y="3501008"/>
            <a:ext cx="7355160" cy="2808312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b="1" dirty="0" smtClean="0">
                <a:effectLst/>
                <a:latin typeface="Cambria" panose="02040503050406030204" pitchFamily="18" charset="0"/>
              </a:rPr>
              <a:t>1974 год.</a:t>
            </a:r>
            <a:endParaRPr lang="ru-RU" dirty="0" smtClean="0">
              <a:effectLst/>
              <a:latin typeface="Cambria" panose="02040503050406030204" pitchFamily="18" charset="0"/>
            </a:endParaRPr>
          </a:p>
          <a:p>
            <a:pPr marL="0" indent="0" algn="ctr">
              <a:buNone/>
            </a:pPr>
            <a:r>
              <a:rPr lang="ru-RU" b="1" dirty="0" smtClean="0">
                <a:effectLst/>
                <a:latin typeface="Cambria" panose="02040503050406030204" pitchFamily="18" charset="0"/>
              </a:rPr>
              <a:t>За активную и многообразную деятельность Всероссийское общество охраны природы награждено орденом Трудового Красного Знамени.</a:t>
            </a:r>
          </a:p>
          <a:p>
            <a:endParaRPr lang="ru-RU" b="1" dirty="0">
              <a:latin typeface="Cambria" panose="02040503050406030204" pitchFamily="18" charset="0"/>
            </a:endParaRPr>
          </a:p>
        </p:txBody>
      </p:sp>
      <p:pic>
        <p:nvPicPr>
          <p:cNvPr id="1026" name="Picture 2" descr="C:\Users\Эгий\Documents\ВООП 2\ВООП\ord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76463"/>
            <a:ext cx="2541791" cy="2746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3035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4000">
              <a:schemeClr val="accent3">
                <a:lumMod val="60000"/>
                <a:lumOff val="40000"/>
              </a:schemeClr>
            </a:gs>
            <a:gs pos="0">
              <a:schemeClr val="bg1"/>
            </a:gs>
            <a:gs pos="97000">
              <a:schemeClr val="accent3">
                <a:lumMod val="75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7776864" cy="114300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latin typeface="Cambria" panose="02040503050406030204" pitchFamily="18" charset="0"/>
                <a:ea typeface="Cambria Math" panose="02040503050406030204" pitchFamily="18" charset="0"/>
              </a:rPr>
              <a:t>Период 70 – 80 годов ХХ века в Якутии</a:t>
            </a:r>
            <a:endParaRPr lang="ru-RU" sz="3600" b="1" dirty="0">
              <a:latin typeface="Cambria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1600200"/>
            <a:ext cx="7848872" cy="4853136"/>
          </a:xfrm>
        </p:spPr>
        <p:txBody>
          <a:bodyPr>
            <a:normAutofit fontScale="92500"/>
          </a:bodyPr>
          <a:lstStyle/>
          <a:p>
            <a:pPr algn="ctr"/>
            <a:r>
              <a:rPr lang="ru-RU" sz="2400" b="1" dirty="0" smtClean="0">
                <a:latin typeface="Cambria" panose="02040503050406030204" pitchFamily="18" charset="0"/>
                <a:ea typeface="Cambria Math" panose="02040503050406030204" pitchFamily="18" charset="0"/>
              </a:rPr>
              <a:t>На общем фоне развития общественных организаций в Якутии ЯРС «ВООП» характеризовалась как одна из самых сильных и ярких по республике.</a:t>
            </a:r>
          </a:p>
          <a:p>
            <a:pPr algn="ctr"/>
            <a:endParaRPr lang="ru-RU" sz="2400" b="1" dirty="0">
              <a:latin typeface="Cambria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ru-RU" sz="2400" b="1" dirty="0" smtClean="0">
                <a:latin typeface="Cambria" panose="02040503050406030204" pitchFamily="18" charset="0"/>
                <a:ea typeface="Cambria Math" panose="02040503050406030204" pitchFamily="18" charset="0"/>
              </a:rPr>
              <a:t>Лидерами ЯРС «ВООП» избирались Председатели правительства республики.</a:t>
            </a:r>
          </a:p>
          <a:p>
            <a:pPr algn="ctr"/>
            <a:endParaRPr lang="ru-RU" sz="2400" b="1" dirty="0">
              <a:latin typeface="Cambria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ru-RU" sz="2400" b="1" dirty="0" smtClean="0">
                <a:latin typeface="Cambria" panose="02040503050406030204" pitchFamily="18" charset="0"/>
                <a:ea typeface="Cambria Math" panose="02040503050406030204" pitchFamily="18" charset="0"/>
              </a:rPr>
              <a:t>Общественная организация могла содержать сильный и сплоченный коллектив штатных работников: освобожденных  заместителя председателя Якутского общественного совета «ВООП», ответственного секретаря и инструкторов.  </a:t>
            </a:r>
            <a:endParaRPr lang="ru-RU" sz="2400" b="1" dirty="0">
              <a:latin typeface="Cambria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216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4000">
              <a:schemeClr val="accent3">
                <a:lumMod val="60000"/>
                <a:lumOff val="40000"/>
              </a:schemeClr>
            </a:gs>
            <a:gs pos="0">
              <a:schemeClr val="bg1"/>
            </a:gs>
            <a:gs pos="97000">
              <a:schemeClr val="accent3">
                <a:lumMod val="75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836712"/>
            <a:ext cx="7488832" cy="136815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Председатели ЯРС «ВООП» </a:t>
            </a:r>
            <a:br>
              <a:rPr lang="ru-RU" b="1" dirty="0" smtClean="0">
                <a:solidFill>
                  <a:srgbClr val="C00000"/>
                </a:solidFill>
                <a:latin typeface="Cambria" panose="02040503050406030204" pitchFamily="18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в 60-80 годах ХХ века:</a:t>
            </a:r>
            <a:endParaRPr lang="ru-RU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2564904"/>
            <a:ext cx="8147248" cy="3816424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Аргунов Алексей Иванович 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</a:rPr>
              <a:t>Упхолов Петр Михайлович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Уваров </a:t>
            </a:r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</a:rPr>
              <a:t>Петр </a:t>
            </a:r>
            <a:r>
              <a:rPr lang="ru-RU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Павлович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Матвеев </a:t>
            </a:r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</a:rPr>
              <a:t>Иван </a:t>
            </a:r>
            <a:r>
              <a:rPr lang="ru-RU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Афанасьевич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Николаев Михаил Ефимович</a:t>
            </a:r>
            <a:endParaRPr lang="ru-RU" b="1" dirty="0">
              <a:solidFill>
                <a:srgbClr val="C00000"/>
              </a:solidFill>
              <a:latin typeface="Cambria" panose="02040503050406030204" pitchFamily="18" charset="0"/>
            </a:endParaRP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Кайдышев </a:t>
            </a:r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</a:rPr>
              <a:t>Юрий </a:t>
            </a:r>
            <a:r>
              <a:rPr lang="ru-RU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Васильевич</a:t>
            </a:r>
            <a:endParaRPr lang="ru-RU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0838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4000">
              <a:schemeClr val="accent3">
                <a:lumMod val="60000"/>
                <a:lumOff val="40000"/>
              </a:schemeClr>
            </a:gs>
            <a:gs pos="0">
              <a:schemeClr val="bg1"/>
            </a:gs>
            <a:gs pos="97000">
              <a:schemeClr val="accent3">
                <a:lumMod val="75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4104456" cy="5040560"/>
          </a:xfrm>
        </p:spPr>
        <p:txBody>
          <a:bodyPr/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-ой половине 70-х годов председателем  ЯРО ВООП был Михаил Ефимович Николаев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548680"/>
            <a:ext cx="3675472" cy="5494831"/>
          </a:xfrm>
        </p:spPr>
      </p:pic>
    </p:spTree>
    <p:extLst>
      <p:ext uri="{BB962C8B-B14F-4D97-AF65-F5344CB8AC3E}">
        <p14:creationId xmlns:p14="http://schemas.microsoft.com/office/powerpoint/2010/main" val="2738302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4000">
              <a:schemeClr val="accent3">
                <a:lumMod val="60000"/>
                <a:lumOff val="40000"/>
              </a:schemeClr>
            </a:gs>
            <a:gs pos="0">
              <a:schemeClr val="bg1"/>
            </a:gs>
            <a:gs pos="97000">
              <a:schemeClr val="accent3">
                <a:lumMod val="75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отчета М. Е. Николаева за 1976 год: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5112568"/>
          </a:xfrm>
        </p:spPr>
        <p:txBody>
          <a:bodyPr>
            <a:normAutofit/>
          </a:bodyPr>
          <a:lstStyle/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ЯРС объединяет 3 городских, 31 районных, 817 первичных организаций, 679 коллективных и 80295 индивидуальных членов ВООП.</a:t>
            </a:r>
          </a:p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Советы охраны природы и технические комитеты созданы в 50 предприятиях.</a:t>
            </a:r>
          </a:p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ЯРС ВООП созданы и работали 8 секций (по охране недр; по охране лесов; по охране рыбного хозяйства; по охране вод; по охране диких зверей и птиц; по озеленению городов и сел; по охране атмосферного воздуха; по охране почв).</a:t>
            </a:r>
          </a:p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Научно-технический Совет ЯРС ВООП из 27 человек возглавлял Соломонов Н. Г. 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853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5000">
              <a:schemeClr val="accent3">
                <a:lumMod val="60000"/>
                <a:lumOff val="40000"/>
              </a:schemeClr>
            </a:gs>
            <a:gs pos="51000">
              <a:schemeClr val="bg1"/>
            </a:gs>
            <a:gs pos="92000">
              <a:schemeClr val="accent3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10620672" y="274638"/>
            <a:ext cx="1584176" cy="1143000"/>
          </a:xfrm>
        </p:spPr>
        <p:txBody>
          <a:bodyPr>
            <a:noAutofit/>
          </a:bodyPr>
          <a:lstStyle/>
          <a:p>
            <a:endParaRPr lang="ru-RU" sz="3600" b="1" dirty="0">
              <a:solidFill>
                <a:srgbClr val="0B613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620688"/>
            <a:ext cx="2503165" cy="2542103"/>
          </a:xfrm>
        </p:spPr>
      </p:pic>
      <p:sp>
        <p:nvSpPr>
          <p:cNvPr id="4" name="Текст 3"/>
          <p:cNvSpPr>
            <a:spLocks noGrp="1"/>
          </p:cNvSpPr>
          <p:nvPr>
            <p:ph type="body" sz="quarter" idx="4294967295"/>
          </p:nvPr>
        </p:nvSpPr>
        <p:spPr>
          <a:xfrm>
            <a:off x="683568" y="3645024"/>
            <a:ext cx="7920880" cy="25202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>
                <a:solidFill>
                  <a:srgbClr val="0B6132"/>
                </a:solidFill>
                <a:latin typeface="Cambria" panose="02040503050406030204" pitchFamily="18" charset="0"/>
              </a:rPr>
              <a:t>Общероссийская общественная организация</a:t>
            </a:r>
            <a:br>
              <a:rPr lang="ru-RU" b="1" dirty="0">
                <a:solidFill>
                  <a:srgbClr val="0B6132"/>
                </a:solidFill>
                <a:latin typeface="Cambria" panose="02040503050406030204" pitchFamily="18" charset="0"/>
              </a:rPr>
            </a:br>
            <a:r>
              <a:rPr lang="ru-RU" b="1" dirty="0">
                <a:solidFill>
                  <a:srgbClr val="0B6132"/>
                </a:solidFill>
                <a:latin typeface="Cambria" panose="02040503050406030204" pitchFamily="18" charset="0"/>
              </a:rPr>
              <a:t>«Всероссийское общество охраны природы»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36600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4000">
              <a:schemeClr val="accent3">
                <a:lumMod val="60000"/>
                <a:lumOff val="40000"/>
              </a:schemeClr>
            </a:gs>
            <a:gs pos="0">
              <a:schemeClr val="bg1"/>
            </a:gs>
            <a:gs pos="97000">
              <a:schemeClr val="accent3">
                <a:lumMod val="75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отчета М. Е. Николаева за 1976 год: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112568"/>
          </a:xfrm>
        </p:spPr>
        <p:txBody>
          <a:bodyPr>
            <a:normAutofit/>
          </a:bodyPr>
          <a:lstStyle/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республике выходят 5 областных и 34 районных, городских газет, на страницах которых под рубрикой «Человек и природа», «Охрана природы – дело всего народа» систематически печатаются статьи, зарисовки, очерки, информации. Фоторепортажи и материалы рейдов проверки планомерно публикуются в комсомольской газете «Молодежь Якутии».</a:t>
            </a:r>
          </a:p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радио и телевидению регулярно ведутся интересные передачи с участием ученых, специалистов народного хозяйства, актива охраны природы и любителей природы.</a:t>
            </a:r>
          </a:p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отдельным актуальным проблемам организуются Круглые столы с участием ученых и специалистов.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947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4000">
              <a:schemeClr val="accent3">
                <a:lumMod val="60000"/>
                <a:lumOff val="40000"/>
              </a:schemeClr>
            </a:gs>
            <a:gs pos="0">
              <a:schemeClr val="bg1"/>
            </a:gs>
            <a:gs pos="97000">
              <a:schemeClr val="accent3">
                <a:lumMod val="75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332656"/>
            <a:ext cx="7272808" cy="720080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latin typeface="Cambria" panose="02040503050406030204" pitchFamily="18" charset="0"/>
              </a:rPr>
              <a:t>Якутская  делегация в Доме Союзов  на </a:t>
            </a:r>
            <a:r>
              <a:rPr lang="en-US" sz="1800" b="1" dirty="0" smtClean="0">
                <a:latin typeface="Cambria" panose="02040503050406030204" pitchFamily="18" charset="0"/>
              </a:rPr>
              <a:t>VIII </a:t>
            </a:r>
            <a:r>
              <a:rPr lang="ru-RU" sz="1800" b="1" dirty="0" smtClean="0">
                <a:latin typeface="Cambria" panose="02040503050406030204" pitchFamily="18" charset="0"/>
              </a:rPr>
              <a:t>съезде ВООП </a:t>
            </a:r>
            <a:br>
              <a:rPr lang="ru-RU" sz="1800" b="1" dirty="0" smtClean="0">
                <a:latin typeface="Cambria" panose="02040503050406030204" pitchFamily="18" charset="0"/>
              </a:rPr>
            </a:br>
            <a:r>
              <a:rPr lang="ru-RU" sz="1400" b="1" dirty="0" smtClean="0">
                <a:latin typeface="Cambria" panose="02040503050406030204" pitchFamily="18" charset="0"/>
              </a:rPr>
              <a:t>(11-12 сентября 1986 . Москва)</a:t>
            </a:r>
            <a:endParaRPr lang="ru-RU" sz="1400" b="1" dirty="0">
              <a:latin typeface="Cambria" panose="020405030504060302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59632" y="5301208"/>
            <a:ext cx="7560840" cy="1368152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Матвеев Иван Афанасьевич – председатель правительства ЯАССР, председатель ЯРС ВООП, Петров Павел Михайлович – зампред ЯРС ВООП, Киприянова Любовь Даниловна – зампред городского совета ВООП (Якутск), Соломонов Никита Гаврилович – делегат от ЯФ СО АН СССР.</a:t>
            </a:r>
            <a:endParaRPr lang="ru-RU" sz="16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980728"/>
            <a:ext cx="6264275" cy="4525962"/>
          </a:xfrm>
        </p:spPr>
      </p:pic>
    </p:spTree>
    <p:extLst>
      <p:ext uri="{BB962C8B-B14F-4D97-AF65-F5344CB8AC3E}">
        <p14:creationId xmlns:p14="http://schemas.microsoft.com/office/powerpoint/2010/main" val="2360054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4000">
              <a:schemeClr val="accent3">
                <a:lumMod val="60000"/>
                <a:lumOff val="40000"/>
              </a:schemeClr>
            </a:gs>
            <a:gs pos="0">
              <a:schemeClr val="bg1"/>
            </a:gs>
            <a:gs pos="97000">
              <a:schemeClr val="accent3">
                <a:lumMod val="75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860032" y="620688"/>
            <a:ext cx="3826768" cy="5328592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Cambria" panose="02040503050406030204" pitchFamily="18" charset="0"/>
              </a:rPr>
              <a:t>Вторая половина 80-х годов ХХ века</a:t>
            </a:r>
            <a:br>
              <a:rPr lang="ru-RU" sz="2400" b="1" dirty="0" smtClean="0">
                <a:latin typeface="Cambria" panose="02040503050406030204" pitchFamily="18" charset="0"/>
              </a:rPr>
            </a:br>
            <a:r>
              <a:rPr lang="ru-RU" sz="2400" b="1" dirty="0" smtClean="0">
                <a:latin typeface="Cambria" panose="02040503050406030204" pitchFamily="18" charset="0"/>
              </a:rPr>
              <a:t/>
            </a:r>
            <a:br>
              <a:rPr lang="ru-RU" sz="2400" b="1" dirty="0" smtClean="0">
                <a:latin typeface="Cambria" panose="02040503050406030204" pitchFamily="18" charset="0"/>
              </a:rPr>
            </a:br>
            <a:r>
              <a:rPr lang="ru-RU" sz="2400" b="1" dirty="0">
                <a:latin typeface="Cambria" panose="02040503050406030204" pitchFamily="18" charset="0"/>
              </a:rPr>
              <a:t/>
            </a:r>
            <a:br>
              <a:rPr lang="ru-RU" sz="2400" b="1" dirty="0">
                <a:latin typeface="Cambria" panose="02040503050406030204" pitchFamily="18" charset="0"/>
              </a:rPr>
            </a:br>
            <a:r>
              <a:rPr lang="ru-RU" sz="2400" b="1" dirty="0">
                <a:latin typeface="Cambria" panose="02040503050406030204" pitchFamily="18" charset="0"/>
              </a:rPr>
              <a:t/>
            </a:r>
            <a:br>
              <a:rPr lang="ru-RU" sz="2400" b="1" dirty="0">
                <a:latin typeface="Cambria" panose="02040503050406030204" pitchFamily="18" charset="0"/>
              </a:rPr>
            </a:br>
            <a:r>
              <a:rPr lang="ru-RU" sz="2000" b="1" dirty="0" smtClean="0">
                <a:latin typeface="Cambria" panose="02040503050406030204" pitchFamily="18" charset="0"/>
              </a:rPr>
              <a:t>Председатель ЯРС ВООП – Кайдышев Юрий Васильевич, Председатель правительства ЯАССР.</a:t>
            </a:r>
            <a:br>
              <a:rPr lang="ru-RU" sz="2000" b="1" dirty="0" smtClean="0">
                <a:latin typeface="Cambria" panose="02040503050406030204" pitchFamily="18" charset="0"/>
              </a:rPr>
            </a:br>
            <a:r>
              <a:rPr lang="ru-RU" sz="2000" b="1" dirty="0">
                <a:latin typeface="Cambria" panose="02040503050406030204" pitchFamily="18" charset="0"/>
              </a:rPr>
              <a:t/>
            </a:r>
            <a:br>
              <a:rPr lang="ru-RU" sz="2000" b="1" dirty="0">
                <a:latin typeface="Cambria" panose="02040503050406030204" pitchFamily="18" charset="0"/>
              </a:rPr>
            </a:br>
            <a:r>
              <a:rPr lang="ru-RU" sz="2000" b="1" dirty="0" smtClean="0">
                <a:latin typeface="Cambria" panose="02040503050406030204" pitchFamily="18" charset="0"/>
              </a:rPr>
              <a:t>Организация обладала крупными интеллектуальными и духовными,</a:t>
            </a:r>
            <a:br>
              <a:rPr lang="ru-RU" sz="2000" b="1" dirty="0" smtClean="0">
                <a:latin typeface="Cambria" panose="02040503050406030204" pitchFamily="18" charset="0"/>
              </a:rPr>
            </a:br>
            <a:r>
              <a:rPr lang="ru-RU" sz="2000" b="1" dirty="0" smtClean="0">
                <a:latin typeface="Cambria" panose="02040503050406030204" pitchFamily="18" charset="0"/>
              </a:rPr>
              <a:t>административными и материальными ресурсами.  </a:t>
            </a:r>
            <a:endParaRPr lang="ru-RU" sz="2000" b="1" dirty="0">
              <a:latin typeface="Cambria" panose="020405030504060302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908720"/>
            <a:ext cx="3155551" cy="4525963"/>
          </a:xfrm>
        </p:spPr>
      </p:pic>
    </p:spTree>
    <p:extLst>
      <p:ext uri="{BB962C8B-B14F-4D97-AF65-F5344CB8AC3E}">
        <p14:creationId xmlns:p14="http://schemas.microsoft.com/office/powerpoint/2010/main" val="1869570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4000">
              <a:schemeClr val="accent3">
                <a:lumMod val="60000"/>
                <a:lumOff val="40000"/>
              </a:schemeClr>
            </a:gs>
            <a:gs pos="0">
              <a:schemeClr val="bg1"/>
            </a:gs>
            <a:gs pos="97000">
              <a:schemeClr val="accent3">
                <a:lumMod val="75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992888" cy="936104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Активисты </a:t>
            </a: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ЯРОО «ВООП»: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5040560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Возин Валентин Федорович</a:t>
            </a:r>
          </a:p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Кривошапкина- Бессонова Светлана Михайловна</a:t>
            </a:r>
          </a:p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Алексеева Алиса Никифоровна</a:t>
            </a:r>
          </a:p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Гоголева Парасковья Алексеевна</a:t>
            </a:r>
          </a:p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Соломонов Никита Гаврилович</a:t>
            </a:r>
          </a:p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Тимофеев Петр Алексеевич</a:t>
            </a:r>
          </a:p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Максимов Григорий Николаевич</a:t>
            </a:r>
          </a:p>
          <a:p>
            <a:pPr algn="ctr"/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Мостахов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Семен Егорович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3351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136904" cy="136815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Пропагандисты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ЯРОО «ВООП»: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916832"/>
            <a:ext cx="8147248" cy="4464496"/>
          </a:xfrm>
        </p:spPr>
        <p:txBody>
          <a:bodyPr/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Клим Ефремов</a:t>
            </a:r>
          </a:p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Иван Дьячковский – Кыталык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Уйбаан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66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4000">
              <a:schemeClr val="accent3">
                <a:lumMod val="60000"/>
                <a:lumOff val="40000"/>
              </a:schemeClr>
            </a:gs>
            <a:gs pos="0">
              <a:schemeClr val="bg1"/>
            </a:gs>
            <a:gs pos="97000">
              <a:schemeClr val="accent3">
                <a:lumMod val="75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04664"/>
            <a:ext cx="7776864" cy="1224136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effectLst/>
                <a:latin typeface="Cambria" panose="02040503050406030204" pitchFamily="18" charset="0"/>
              </a:rPr>
              <a:t>IX съезд Всероссийского общества охраны природы (ВООП) </a:t>
            </a:r>
            <a:br>
              <a:rPr lang="ru-RU" sz="2800" b="1" dirty="0" smtClean="0">
                <a:effectLst/>
                <a:latin typeface="Cambria" panose="02040503050406030204" pitchFamily="18" charset="0"/>
              </a:rPr>
            </a:br>
            <a:r>
              <a:rPr lang="ru-RU" sz="2800" b="1" dirty="0" smtClean="0">
                <a:effectLst/>
                <a:latin typeface="Cambria" panose="02040503050406030204" pitchFamily="18" charset="0"/>
              </a:rPr>
              <a:t>(31 октября – 1 ноября 1991 года)</a:t>
            </a:r>
            <a:endParaRPr lang="ru-RU" sz="2800" b="1" dirty="0">
              <a:latin typeface="Cambria" panose="0204050305040603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204864"/>
            <a:ext cx="8280920" cy="4392488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ru-RU" b="1" dirty="0" smtClean="0">
                <a:effectLst/>
                <a:latin typeface="Cambria" panose="02040503050406030204" pitchFamily="18" charset="0"/>
              </a:rPr>
              <a:t>IX съезд проходил в городе Москве. Съезд избрал Председателем президиума Баришпола  Ивана Федотовича. </a:t>
            </a:r>
          </a:p>
          <a:p>
            <a:pPr marL="0" indent="0" algn="just">
              <a:buNone/>
            </a:pPr>
            <a:endParaRPr lang="ru-RU" b="1" dirty="0" smtClean="0">
              <a:effectLst/>
              <a:latin typeface="Cambria" panose="02040503050406030204" pitchFamily="18" charset="0"/>
            </a:endParaRPr>
          </a:p>
          <a:p>
            <a:pPr algn="just"/>
            <a:r>
              <a:rPr lang="ru-RU" b="1" dirty="0" smtClean="0">
                <a:effectLst/>
                <a:latin typeface="Cambria" panose="02040503050406030204" pitchFamily="18" charset="0"/>
              </a:rPr>
              <a:t>Секретарем президиума избрана Шотт Надежда Львовна.</a:t>
            </a:r>
            <a:br>
              <a:rPr lang="ru-RU" b="1" dirty="0" smtClean="0">
                <a:effectLst/>
                <a:latin typeface="Cambria" panose="02040503050406030204" pitchFamily="18" charset="0"/>
              </a:rPr>
            </a:br>
            <a:endParaRPr lang="ru-RU" b="1" dirty="0" smtClean="0">
              <a:effectLst/>
              <a:latin typeface="Cambria" panose="02040503050406030204" pitchFamily="18" charset="0"/>
            </a:endParaRPr>
          </a:p>
          <a:p>
            <a:pPr algn="just"/>
            <a:r>
              <a:rPr lang="ru-RU" b="1" dirty="0" smtClean="0">
                <a:effectLst/>
                <a:latin typeface="Cambria" panose="02040503050406030204" pitchFamily="18" charset="0"/>
              </a:rPr>
              <a:t>Начиная с 1991 года, в стране резко изменилась общественно-политическая формация. В жизнь реально вошли такие понятия, как рынок, приватизация, разные виды собственности. Распался Советский Союз – как следствие были разрушены экономические, политические, культурные, национальные и иные связи между составлявшими его республиками и их народами. В России стали прогрессивно нарастать экономические, социальные, национальные, демографические и иные кризисные явления.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548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4000">
              <a:schemeClr val="accent3">
                <a:lumMod val="60000"/>
                <a:lumOff val="40000"/>
              </a:schemeClr>
            </a:gs>
            <a:gs pos="0">
              <a:schemeClr val="bg1"/>
            </a:gs>
            <a:gs pos="97000">
              <a:schemeClr val="accent3">
                <a:lumMod val="75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301208"/>
            <a:ext cx="8352928" cy="114300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Cambria" panose="02040503050406030204" pitchFamily="18" charset="0"/>
              </a:rPr>
              <a:t>Иван  Федотович Баришпол - председатель ЦС «ВООП» с 1991 года по 2012 год.   </a:t>
            </a:r>
            <a:endParaRPr lang="ru-RU" sz="2400" b="1" dirty="0">
              <a:latin typeface="Cambria" panose="020405030504060302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548680"/>
            <a:ext cx="5558118" cy="4680520"/>
          </a:xfrm>
        </p:spPr>
      </p:pic>
    </p:spTree>
    <p:extLst>
      <p:ext uri="{BB962C8B-B14F-4D97-AF65-F5344CB8AC3E}">
        <p14:creationId xmlns:p14="http://schemas.microsoft.com/office/powerpoint/2010/main" val="2991980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4000">
              <a:schemeClr val="accent3">
                <a:lumMod val="60000"/>
                <a:lumOff val="40000"/>
              </a:schemeClr>
            </a:gs>
            <a:gs pos="0">
              <a:schemeClr val="bg1"/>
            </a:gs>
            <a:gs pos="97000">
              <a:schemeClr val="accent3">
                <a:lumMod val="75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23528" y="2492896"/>
            <a:ext cx="8496944" cy="4365104"/>
          </a:xfrm>
        </p:spPr>
        <p:txBody>
          <a:bodyPr>
            <a:normAutofit fontScale="90000"/>
          </a:bodyPr>
          <a:lstStyle/>
          <a:p>
            <a:r>
              <a:rPr lang="ru-RU" sz="27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настоящее время Всероссийское общество охраны природы продолжает успешно развивать и укреплять сотрудничество с территориальными комитетами охраны окружающей среды и природных ресурсов, экологическими фондами, государственными и общественными организациями, с местными органами власти, которое выражается в регулярном обмене информацией, проведении совместных природоохранных мероприятий, включая финансирование договорных работ.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/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</a:b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63888" y="420436"/>
            <a:ext cx="1932212" cy="1908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9450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4000">
              <a:schemeClr val="accent3">
                <a:lumMod val="60000"/>
                <a:lumOff val="40000"/>
              </a:schemeClr>
            </a:gs>
            <a:gs pos="0">
              <a:schemeClr val="bg1"/>
            </a:gs>
            <a:gs pos="97000">
              <a:schemeClr val="accent3">
                <a:lumMod val="75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1143000"/>
          </a:xfrm>
        </p:spPr>
        <p:txBody>
          <a:bodyPr/>
          <a:lstStyle/>
          <a:p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Основная цель:</a:t>
            </a:r>
            <a:endParaRPr lang="ru-RU" b="1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556792"/>
            <a:ext cx="7920880" cy="460851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b="1" dirty="0" smtClean="0">
                <a:latin typeface="Cambria" panose="02040503050406030204" pitchFamily="18" charset="0"/>
              </a:rPr>
              <a:t>По Уставу Общероссийской общественной организации «ВООП» «основной целью Общества является организация движения общественности за здоровую и благоприятную экологическую обстановку в России, за создание условий, способствующих ее устойчивому экологически безопасному развитию.</a:t>
            </a:r>
            <a:endParaRPr lang="ru-RU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638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4000">
              <a:schemeClr val="accent3">
                <a:lumMod val="60000"/>
                <a:lumOff val="40000"/>
              </a:schemeClr>
            </a:gs>
            <a:gs pos="0">
              <a:schemeClr val="bg1"/>
            </a:gs>
            <a:gs pos="97000">
              <a:schemeClr val="accent3">
                <a:lumMod val="75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74638"/>
            <a:ext cx="8075240" cy="634082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Cambria" panose="02040503050406030204" pitchFamily="18" charset="0"/>
              </a:rPr>
              <a:t>Уставные  задачи  общества:</a:t>
            </a:r>
            <a:endParaRPr lang="ru-RU" sz="2400" b="1" dirty="0">
              <a:latin typeface="Cambria" panose="0204050305040603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96752"/>
            <a:ext cx="8352928" cy="5328592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sz="2000" b="1" dirty="0" smtClean="0">
                <a:latin typeface="Cambria" panose="02040503050406030204" pitchFamily="18" charset="0"/>
              </a:rPr>
              <a:t>«Защищать конституционные права и законные интересы граждан РФ на экологическую безопасность и благоприятную окружающую среду, в том числе в судебных и  иных органах.</a:t>
            </a:r>
          </a:p>
          <a:p>
            <a:pPr algn="ctr"/>
            <a:r>
              <a:rPr lang="ru-RU" sz="2000" b="1" dirty="0" smtClean="0">
                <a:latin typeface="Cambria" panose="02040503050406030204" pitchFamily="18" charset="0"/>
              </a:rPr>
              <a:t>Участвовать в формировании и реализации объективного общественного мнения по важнейшим природоохранным проблемам РФ и ее регионов.</a:t>
            </a:r>
          </a:p>
          <a:p>
            <a:pPr algn="ctr"/>
            <a:r>
              <a:rPr lang="ru-RU" sz="2000" b="1" dirty="0" smtClean="0">
                <a:latin typeface="Cambria" panose="02040503050406030204" pitchFamily="18" charset="0"/>
              </a:rPr>
              <a:t>Консолидировать усилия граждан РФ и оказывать содействие органам государственной власти в обеспечении устойчивого экологически безопасного развития страны.</a:t>
            </a:r>
          </a:p>
          <a:p>
            <a:pPr algn="ctr"/>
            <a:r>
              <a:rPr lang="ru-RU" sz="2000" b="1" dirty="0" smtClean="0">
                <a:latin typeface="Cambria" panose="02040503050406030204" pitchFamily="18" charset="0"/>
              </a:rPr>
              <a:t>Участвовать в осуществлении экологического образования, просвещения и формирования экологической культуры населения, начиная с дошкольного возраста.</a:t>
            </a:r>
          </a:p>
          <a:p>
            <a:pPr algn="ctr"/>
            <a:r>
              <a:rPr lang="ru-RU" sz="2000" b="1" dirty="0" smtClean="0">
                <a:latin typeface="Cambria" panose="02040503050406030204" pitchFamily="18" charset="0"/>
              </a:rPr>
              <a:t>Осуществлять научно-техническую, исследовательскую и практическую природоохранную деятельность. </a:t>
            </a:r>
          </a:p>
          <a:p>
            <a:pPr algn="ctr"/>
            <a:r>
              <a:rPr lang="ru-RU" sz="2000" b="1" dirty="0" smtClean="0">
                <a:latin typeface="Cambria" panose="02040503050406030204" pitchFamily="18" charset="0"/>
              </a:rPr>
              <a:t>Осуществлять общественный экологический контроль соблюдения природоохранного законодательства органами  государственной власти и местного самоуправления, юридическими и физическими лицами.</a:t>
            </a:r>
          </a:p>
          <a:p>
            <a:pPr algn="ctr"/>
            <a:r>
              <a:rPr lang="ru-RU" sz="2000" b="1" dirty="0" smtClean="0">
                <a:latin typeface="Cambria" panose="02040503050406030204" pitchFamily="18" charset="0"/>
              </a:rPr>
              <a:t>Развивать клубное движение по естественнонаучным и другим направлениям, способствующим охране и улучшению качества окружающей среды.</a:t>
            </a:r>
            <a:endParaRPr lang="ru-RU" sz="20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11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7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7200800" cy="778098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</a:rPr>
              <a:t>Начало истории «ВООП»</a:t>
            </a:r>
            <a:endParaRPr lang="ru-RU" sz="3600" b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340768"/>
            <a:ext cx="8568952" cy="5139952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ru-RU" b="1" dirty="0" smtClean="0">
                <a:effectLst/>
                <a:latin typeface="Cambria" panose="02040503050406030204" pitchFamily="18" charset="0"/>
              </a:rPr>
              <a:t>В начале 1924 года отделом охраны природы Наркомата просвещения РСФСР было выдвинуто предложение оформить образование природоохранной общественной организации в традиционной форме – в виде добровольного Общества охраны природы. Идею организации Общества одобрили руководители Наркомпроса А. В. Луначарский, Н. К. Крупская, М. Н. Покровский.</a:t>
            </a:r>
          </a:p>
          <a:p>
            <a:pPr marL="0" indent="0" algn="just">
              <a:buNone/>
            </a:pPr>
            <a:endParaRPr lang="ru-RU" b="1" dirty="0" smtClean="0">
              <a:effectLst/>
              <a:latin typeface="Cambria" panose="02040503050406030204" pitchFamily="18" charset="0"/>
            </a:endParaRPr>
          </a:p>
          <a:p>
            <a:pPr algn="just"/>
            <a:r>
              <a:rPr lang="ru-RU" b="1" dirty="0" smtClean="0">
                <a:effectLst/>
                <a:latin typeface="Cambria" panose="02040503050406030204" pitchFamily="18" charset="0"/>
              </a:rPr>
              <a:t>На совместных заседаниях отдела охраны природы и Всероссийского комитета по охране памятников природы Наркомпроса многократно обсуждался проект устава новой организации, разработанный заведующим отделом охраны природы Ф. Ф. Шиллингером. В обсуждении проекта устава участвовали профессора: С. А. Бутурлин, Г. А. Кожевников, Н. М. Кулагин, М. П. Розанов, Д. М. Россинский и другие.</a:t>
            </a:r>
          </a:p>
          <a:p>
            <a:pPr marL="0" indent="0" algn="just">
              <a:buNone/>
            </a:pPr>
            <a:endParaRPr lang="ru-RU" b="1" dirty="0" smtClean="0">
              <a:effectLst/>
              <a:latin typeface="Cambria" panose="02040503050406030204" pitchFamily="18" charset="0"/>
            </a:endParaRPr>
          </a:p>
          <a:p>
            <a:pPr algn="just"/>
            <a:r>
              <a:rPr lang="ru-RU" b="1" dirty="0" smtClean="0">
                <a:effectLst/>
                <a:latin typeface="Cambria" panose="02040503050406030204" pitchFamily="18" charset="0"/>
              </a:rPr>
              <a:t>29 ноября 1924 года устав был утвержден, и этот день стал днем создания Всероссийского общества охраны природы.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366623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4000">
              <a:schemeClr val="accent3">
                <a:lumMod val="60000"/>
                <a:lumOff val="40000"/>
              </a:schemeClr>
            </a:gs>
            <a:gs pos="0">
              <a:schemeClr val="bg1"/>
            </a:gs>
            <a:gs pos="97000">
              <a:schemeClr val="accent3">
                <a:lumMod val="75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80920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Cambria" panose="02040503050406030204" pitchFamily="18" charset="0"/>
              </a:rPr>
              <a:t>Задачи ЯРОО «ВООП» на данном этапе:</a:t>
            </a:r>
            <a:endParaRPr lang="ru-RU" sz="3200" b="1" dirty="0">
              <a:latin typeface="Cambria" panose="0204050305040603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7" y="1628801"/>
            <a:ext cx="7704856" cy="4752528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latin typeface="Cambria" panose="02040503050406030204" pitchFamily="18" charset="0"/>
              </a:rPr>
              <a:t>Количественное и качественное обновление республиканской организации.</a:t>
            </a:r>
          </a:p>
          <a:p>
            <a:pPr algn="ctr"/>
            <a:r>
              <a:rPr lang="ru-RU" sz="2400" b="1" dirty="0" smtClean="0">
                <a:latin typeface="Cambria" panose="02040503050406030204" pitchFamily="18" charset="0"/>
              </a:rPr>
              <a:t>Расширение масштабов воспитания экологической культуры населения.</a:t>
            </a:r>
          </a:p>
          <a:p>
            <a:pPr algn="ctr"/>
            <a:r>
              <a:rPr lang="ru-RU" sz="2400" b="1" dirty="0" smtClean="0">
                <a:latin typeface="Cambria" panose="02040503050406030204" pitchFamily="18" charset="0"/>
              </a:rPr>
              <a:t>Формирование новой позитивной активности личности и общественности.</a:t>
            </a:r>
          </a:p>
          <a:p>
            <a:pPr algn="ctr"/>
            <a:r>
              <a:rPr lang="ru-RU" sz="2400" b="1" dirty="0" smtClean="0">
                <a:latin typeface="Cambria" panose="02040503050406030204" pitchFamily="18" charset="0"/>
              </a:rPr>
              <a:t>Организация и проведение природоохранных акций и мероприятий.</a:t>
            </a:r>
          </a:p>
          <a:p>
            <a:pPr algn="ctr"/>
            <a:r>
              <a:rPr lang="ru-RU" sz="2400" b="1" dirty="0" smtClean="0">
                <a:latin typeface="Cambria" panose="02040503050406030204" pitchFamily="18" charset="0"/>
              </a:rPr>
              <a:t>Содействие государственным структурам в деле защиты окружающей среды и животного мира.  </a:t>
            </a:r>
          </a:p>
          <a:p>
            <a:pPr algn="ctr"/>
            <a:endParaRPr lang="ru-RU" sz="2000" b="1" dirty="0" smtClean="0">
              <a:solidFill>
                <a:schemeClr val="accent6">
                  <a:lumMod val="20000"/>
                  <a:lumOff val="80000"/>
                </a:schemeClr>
              </a:solidFill>
              <a:latin typeface="Cambria" panose="02040503050406030204" pitchFamily="18" charset="0"/>
            </a:endParaRPr>
          </a:p>
          <a:p>
            <a:pPr algn="ctr"/>
            <a:endParaRPr lang="ru-RU" sz="2400" b="1" dirty="0" smtClean="0">
              <a:solidFill>
                <a:schemeClr val="accent6">
                  <a:lumMod val="20000"/>
                  <a:lumOff val="80000"/>
                </a:schemeClr>
              </a:solidFill>
              <a:latin typeface="Cambria" panose="02040503050406030204" pitchFamily="18" charset="0"/>
            </a:endParaRPr>
          </a:p>
          <a:p>
            <a:pPr algn="ctr"/>
            <a:endParaRPr lang="ru-RU" sz="2400" b="1" dirty="0">
              <a:solidFill>
                <a:schemeClr val="accent6">
                  <a:lumMod val="20000"/>
                  <a:lumOff val="80000"/>
                </a:schemeClr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7737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4000">
              <a:schemeClr val="accent3">
                <a:lumMod val="60000"/>
                <a:lumOff val="40000"/>
              </a:schemeClr>
            </a:gs>
            <a:gs pos="0">
              <a:schemeClr val="bg1"/>
            </a:gs>
            <a:gs pos="97000">
              <a:schemeClr val="accent3">
                <a:lumMod val="75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157592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Cambria" panose="02040503050406030204" pitchFamily="18" charset="0"/>
              </a:rPr>
              <a:t>Основные приоритетные направления работы ЯРОО </a:t>
            </a:r>
            <a:r>
              <a:rPr lang="ru-RU" sz="3200" b="1" dirty="0">
                <a:latin typeface="Cambria" panose="02040503050406030204" pitchFamily="18" charset="0"/>
              </a:rPr>
              <a:t>«ВООП»: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772816"/>
            <a:ext cx="7848872" cy="4824536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2400" b="1" dirty="0" smtClean="0">
                <a:latin typeface="Cambria" panose="02040503050406030204" pitchFamily="18" charset="0"/>
              </a:rPr>
              <a:t>Экологическое воспитание детей и взрослых.</a:t>
            </a:r>
          </a:p>
          <a:p>
            <a:pPr algn="ctr"/>
            <a:r>
              <a:rPr lang="ru-RU" sz="2400" b="1" dirty="0" smtClean="0">
                <a:latin typeface="Cambria" panose="02040503050406030204" pitchFamily="18" charset="0"/>
              </a:rPr>
              <a:t>Осуществление контроля за состоянием экологической безопасности в республике.</a:t>
            </a:r>
          </a:p>
          <a:p>
            <a:pPr algn="ctr"/>
            <a:r>
              <a:rPr lang="ru-RU" sz="2400" b="1" dirty="0" smtClean="0">
                <a:latin typeface="Cambria" panose="02040503050406030204" pitchFamily="18" charset="0"/>
              </a:rPr>
              <a:t>Участие в природоохранной законотворческой деятельности .</a:t>
            </a:r>
          </a:p>
          <a:p>
            <a:pPr algn="ctr"/>
            <a:r>
              <a:rPr lang="ru-RU" sz="2400" b="1" dirty="0" smtClean="0">
                <a:latin typeface="Cambria" panose="02040503050406030204" pitchFamily="18" charset="0"/>
              </a:rPr>
              <a:t>Работа с особо охраняемыми природными территориями.</a:t>
            </a:r>
          </a:p>
          <a:p>
            <a:pPr algn="ctr"/>
            <a:r>
              <a:rPr lang="ru-RU" sz="2400" b="1" dirty="0" smtClean="0">
                <a:latin typeface="Cambria" panose="02040503050406030204" pitchFamily="18" charset="0"/>
              </a:rPr>
              <a:t>Содействие научно-исследовательской  работе экологического характера, а также педагогического и психологического содержания</a:t>
            </a:r>
          </a:p>
          <a:p>
            <a:pPr algn="ctr"/>
            <a:r>
              <a:rPr lang="ru-RU" sz="2400" b="1" dirty="0" smtClean="0">
                <a:latin typeface="Cambria" panose="02040503050406030204" pitchFamily="18" charset="0"/>
              </a:rPr>
              <a:t>Взаимодействие общественных ресурсов с органами государственной власти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. 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056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4000">
              <a:schemeClr val="accent3">
                <a:lumMod val="60000"/>
                <a:lumOff val="40000"/>
              </a:schemeClr>
            </a:gs>
            <a:gs pos="0">
              <a:schemeClr val="bg1"/>
            </a:gs>
            <a:gs pos="97000">
              <a:schemeClr val="accent3">
                <a:lumMod val="75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778098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Cambria" panose="02040503050406030204" pitchFamily="18" charset="0"/>
              </a:rPr>
              <a:t>Особое внимание уделяется: </a:t>
            </a:r>
            <a:endParaRPr lang="ru-RU" sz="3200" b="1" dirty="0">
              <a:latin typeface="Cambria" panose="0204050305040603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412776"/>
            <a:ext cx="7992888" cy="504056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latin typeface="Cambria" panose="02040503050406030204" pitchFamily="18" charset="0"/>
              </a:rPr>
              <a:t>созданию и развитию международного имиджа нашего общества в новом информационном пространстве;</a:t>
            </a:r>
          </a:p>
          <a:p>
            <a:pPr algn="ctr"/>
            <a:r>
              <a:rPr lang="ru-RU" sz="2400" b="1" dirty="0" smtClean="0">
                <a:latin typeface="Cambria" panose="02040503050406030204" pitchFamily="18" charset="0"/>
              </a:rPr>
              <a:t>повышению современного туристического рейтинга республики</a:t>
            </a:r>
          </a:p>
          <a:p>
            <a:pPr algn="ctr"/>
            <a:r>
              <a:rPr lang="ru-RU" sz="2400" b="1" dirty="0" smtClean="0">
                <a:latin typeface="Cambria" panose="02040503050406030204" pitchFamily="18" charset="0"/>
              </a:rPr>
              <a:t>воспитанию активной гражданской позиции и патриотических чувств личности;</a:t>
            </a:r>
          </a:p>
          <a:p>
            <a:pPr algn="ctr"/>
            <a:r>
              <a:rPr lang="ru-RU" sz="2400" b="1" dirty="0" smtClean="0">
                <a:latin typeface="Cambria" panose="02040503050406030204" pitchFamily="18" charset="0"/>
              </a:rPr>
              <a:t>привлечению населения к общественной деятельности;</a:t>
            </a:r>
          </a:p>
          <a:p>
            <a:pPr algn="ctr"/>
            <a:r>
              <a:rPr lang="ru-RU" sz="2400" b="1" dirty="0" smtClean="0">
                <a:latin typeface="Cambria" panose="02040503050406030204" pitchFamily="18" charset="0"/>
              </a:rPr>
              <a:t>продуктивному диалогу общественности со структурами государственной власти.</a:t>
            </a:r>
          </a:p>
          <a:p>
            <a:pPr algn="ctr"/>
            <a:endParaRPr lang="ru-RU" sz="24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85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7000">
              <a:schemeClr val="accent3">
                <a:lumMod val="40000"/>
                <a:lumOff val="60000"/>
              </a:schemeClr>
            </a:gs>
            <a:gs pos="82000">
              <a:schemeClr val="accent3">
                <a:lumMod val="60000"/>
                <a:lumOff val="40000"/>
              </a:schemeClr>
            </a:gs>
            <a:gs pos="100000">
              <a:schemeClr val="accent3">
                <a:lumMod val="75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301208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«Посади свое дерево!». Акция в СВФУ. </a:t>
            </a:r>
            <a:endParaRPr lang="ru-RU" sz="3600" dirty="0"/>
          </a:p>
        </p:txBody>
      </p:sp>
      <p:pic>
        <p:nvPicPr>
          <p:cNvPr id="6" name="Picture 2" descr="D:\5 июня\СВФУ\2014-06-05 10.14.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92696"/>
            <a:ext cx="7524563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454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chemeClr val="accent3">
                <a:lumMod val="40000"/>
                <a:lumOff val="60000"/>
              </a:schemeClr>
            </a:gs>
            <a:gs pos="93000">
              <a:schemeClr val="accent3">
                <a:lumMod val="60000"/>
                <a:lumOff val="40000"/>
              </a:schemeClr>
            </a:gs>
            <a:gs pos="100000">
              <a:schemeClr val="accent3">
                <a:lumMod val="5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692696"/>
            <a:ext cx="7200799" cy="5400600"/>
          </a:xfrm>
        </p:spPr>
      </p:pic>
    </p:spTree>
    <p:extLst>
      <p:ext uri="{BB962C8B-B14F-4D97-AF65-F5344CB8AC3E}">
        <p14:creationId xmlns:p14="http://schemas.microsoft.com/office/powerpoint/2010/main" val="4241724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chemeClr val="accent3">
                <a:lumMod val="40000"/>
                <a:lumOff val="60000"/>
              </a:schemeClr>
            </a:gs>
            <a:gs pos="93000">
              <a:schemeClr val="accent3">
                <a:lumMod val="60000"/>
                <a:lumOff val="40000"/>
              </a:schemeClr>
            </a:gs>
            <a:gs pos="100000">
              <a:schemeClr val="accent3">
                <a:lumMod val="5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23928" y="1916832"/>
            <a:ext cx="1224136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620688"/>
            <a:ext cx="3370836" cy="564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2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chemeClr val="accent3">
                <a:lumMod val="40000"/>
                <a:lumOff val="60000"/>
              </a:schemeClr>
            </a:gs>
            <a:gs pos="93000">
              <a:schemeClr val="accent3">
                <a:lumMod val="60000"/>
                <a:lumOff val="40000"/>
              </a:schemeClr>
            </a:gs>
            <a:gs pos="100000">
              <a:schemeClr val="accent3">
                <a:lumMod val="5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выставок и конкурсов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2358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chemeClr val="accent3">
                <a:lumMod val="40000"/>
                <a:lumOff val="60000"/>
              </a:schemeClr>
            </a:gs>
            <a:gs pos="93000">
              <a:schemeClr val="accent3">
                <a:lumMod val="60000"/>
                <a:lumOff val="40000"/>
              </a:schemeClr>
            </a:gs>
            <a:gs pos="100000">
              <a:schemeClr val="accent3">
                <a:lumMod val="5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0032" y="836712"/>
            <a:ext cx="3600400" cy="5112568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Выставку в КЦ «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Сергеляхские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огни»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(на 1 этаже)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можно посетить до середины июля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04664"/>
            <a:ext cx="3816424" cy="5884335"/>
          </a:xfrm>
        </p:spPr>
      </p:pic>
    </p:spTree>
    <p:extLst>
      <p:ext uri="{BB962C8B-B14F-4D97-AF65-F5344CB8AC3E}">
        <p14:creationId xmlns:p14="http://schemas.microsoft.com/office/powerpoint/2010/main" val="3993866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chemeClr val="accent3">
                <a:lumMod val="40000"/>
                <a:lumOff val="60000"/>
              </a:schemeClr>
            </a:gs>
            <a:gs pos="93000">
              <a:schemeClr val="accent3">
                <a:lumMod val="60000"/>
                <a:lumOff val="40000"/>
              </a:schemeClr>
            </a:gs>
            <a:gs pos="100000">
              <a:schemeClr val="accent3">
                <a:lumMod val="5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5373216"/>
            <a:ext cx="6912768" cy="792088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Кириллина С. И. – Айыл5алаах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36712"/>
            <a:ext cx="7837810" cy="4608512"/>
          </a:xfrm>
        </p:spPr>
      </p:pic>
    </p:spTree>
    <p:extLst>
      <p:ext uri="{BB962C8B-B14F-4D97-AF65-F5344CB8AC3E}">
        <p14:creationId xmlns:p14="http://schemas.microsoft.com/office/powerpoint/2010/main" val="47174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chemeClr val="accent3">
                <a:lumMod val="40000"/>
                <a:lumOff val="60000"/>
              </a:schemeClr>
            </a:gs>
            <a:gs pos="93000">
              <a:schemeClr val="accent3">
                <a:lumMod val="60000"/>
                <a:lumOff val="40000"/>
              </a:schemeClr>
            </a:gs>
            <a:gs pos="100000">
              <a:schemeClr val="accent3">
                <a:lumMod val="5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 flipV="1">
            <a:off x="1115616" y="1754448"/>
            <a:ext cx="1584176" cy="1674551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1043608" y="1535113"/>
            <a:ext cx="1872208" cy="63976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24744"/>
            <a:ext cx="2793840" cy="3951288"/>
          </a:xfrm>
        </p:spPr>
      </p:pic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>
          <a:xfrm>
            <a:off x="6228184" y="4005064"/>
            <a:ext cx="2304256" cy="1152128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Картины 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 И. Кириллиной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004046"/>
            <a:ext cx="2880320" cy="4030781"/>
          </a:xfr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620688"/>
            <a:ext cx="2736304" cy="319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964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4000">
              <a:schemeClr val="accent3">
                <a:lumMod val="60000"/>
                <a:lumOff val="40000"/>
              </a:schemeClr>
            </a:gs>
            <a:gs pos="0">
              <a:schemeClr val="bg1"/>
            </a:gs>
            <a:gs pos="97000">
              <a:schemeClr val="accent3">
                <a:lumMod val="75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74638"/>
            <a:ext cx="7488832" cy="850106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</a:rPr>
              <a:t>Первые страницы истории «ВООП»</a:t>
            </a:r>
            <a:endParaRPr lang="ru-RU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556792"/>
            <a:ext cx="8280920" cy="5040560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b="1" dirty="0" smtClean="0">
                <a:effectLst/>
                <a:latin typeface="Cambria" panose="02040503050406030204" pitchFamily="18" charset="0"/>
              </a:rPr>
              <a:t>Целью создания Всероссийского общества охраны природы была необходимость добровольного объединения научных сил и наиболее прогрессивно мыслящей общественности для восстановления и рационального использования природных ресурсов страны, подорванных гражданской войной и разрухой.</a:t>
            </a:r>
          </a:p>
          <a:p>
            <a:pPr algn="just"/>
            <a:endParaRPr lang="ru-RU" b="1" dirty="0" smtClean="0">
              <a:effectLst/>
              <a:latin typeface="Cambria" panose="02040503050406030204" pitchFamily="18" charset="0"/>
            </a:endParaRPr>
          </a:p>
          <a:p>
            <a:pPr algn="just"/>
            <a:r>
              <a:rPr lang="ru-RU" b="1" dirty="0" smtClean="0">
                <a:effectLst/>
                <a:latin typeface="Cambria" panose="02040503050406030204" pitchFamily="18" charset="0"/>
              </a:rPr>
              <a:t>3 декабря 1924 года. На первом организационном собрании был избран Временный совет. Первым председателем Общества стал зоолог, профессор Григорий Александрович Кожевников.</a:t>
            </a:r>
          </a:p>
          <a:p>
            <a:pPr algn="just"/>
            <a:endParaRPr lang="ru-RU" b="1" dirty="0" smtClean="0">
              <a:effectLst/>
              <a:latin typeface="Cambria" panose="02040503050406030204" pitchFamily="18" charset="0"/>
            </a:endParaRPr>
          </a:p>
          <a:p>
            <a:pPr algn="just"/>
            <a:r>
              <a:rPr lang="ru-RU" b="1" dirty="0" smtClean="0">
                <a:effectLst/>
                <a:latin typeface="Cambria" panose="02040503050406030204" pitchFamily="18" charset="0"/>
              </a:rPr>
              <a:t>3 апреля 1925 года. Организационный период завершился общим собранием членов ВООП. Были избраны постоянные органы руководства Общества. Председателем совета ВООП (исполнительный орган) был избран Н. М. Федоровский.</a:t>
            </a:r>
          </a:p>
          <a:p>
            <a:pPr marL="0" indent="0" algn="just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8283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chemeClr val="accent3">
                <a:lumMod val="40000"/>
                <a:lumOff val="60000"/>
              </a:schemeClr>
            </a:gs>
            <a:gs pos="93000">
              <a:schemeClr val="accent3">
                <a:lumMod val="60000"/>
                <a:lumOff val="40000"/>
              </a:schemeClr>
            </a:gs>
            <a:gs pos="100000">
              <a:schemeClr val="accent3">
                <a:lumMod val="5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908720"/>
            <a:ext cx="5544616" cy="508918"/>
          </a:xfrm>
        </p:spPr>
        <p:txBody>
          <a:bodyPr>
            <a:normAutofit fontScale="90000"/>
          </a:bodyPr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548680"/>
            <a:ext cx="6720850" cy="5817253"/>
          </a:xfrm>
        </p:spPr>
      </p:pic>
    </p:spTree>
    <p:extLst>
      <p:ext uri="{BB962C8B-B14F-4D97-AF65-F5344CB8AC3E}">
        <p14:creationId xmlns:p14="http://schemas.microsoft.com/office/powerpoint/2010/main" val="4131893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chemeClr val="accent3">
                <a:lumMod val="40000"/>
                <a:lumOff val="60000"/>
              </a:schemeClr>
            </a:gs>
            <a:gs pos="93000">
              <a:schemeClr val="accent3">
                <a:lumMod val="60000"/>
                <a:lumOff val="40000"/>
              </a:schemeClr>
            </a:gs>
            <a:gs pos="100000">
              <a:schemeClr val="accent3">
                <a:lumMod val="5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экологических проектов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700808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000590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chemeClr val="accent3">
                <a:lumMod val="40000"/>
                <a:lumOff val="60000"/>
              </a:schemeClr>
            </a:gs>
            <a:gs pos="93000">
              <a:schemeClr val="accent3">
                <a:lumMod val="60000"/>
                <a:lumOff val="40000"/>
              </a:schemeClr>
            </a:gs>
            <a:gs pos="100000">
              <a:schemeClr val="accent3">
                <a:lumMod val="5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СМИ и в Интернет-пространстве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12776"/>
            <a:ext cx="8014725" cy="4525963"/>
          </a:xfrm>
        </p:spPr>
      </p:pic>
    </p:spTree>
    <p:extLst>
      <p:ext uri="{BB962C8B-B14F-4D97-AF65-F5344CB8AC3E}">
        <p14:creationId xmlns:p14="http://schemas.microsoft.com/office/powerpoint/2010/main" val="42593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chemeClr val="accent3">
                <a:lumMod val="40000"/>
                <a:lumOff val="60000"/>
              </a:schemeClr>
            </a:gs>
            <a:gs pos="93000">
              <a:schemeClr val="accent3">
                <a:lumMod val="60000"/>
                <a:lumOff val="40000"/>
              </a:schemeClr>
            </a:gs>
            <a:gs pos="100000">
              <a:schemeClr val="accent3">
                <a:lumMod val="5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20688"/>
            <a:ext cx="8014725" cy="5256584"/>
          </a:xfrm>
        </p:spPr>
      </p:pic>
    </p:spTree>
    <p:extLst>
      <p:ext uri="{BB962C8B-B14F-4D97-AF65-F5344CB8AC3E}">
        <p14:creationId xmlns:p14="http://schemas.microsoft.com/office/powerpoint/2010/main" val="46550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chemeClr val="accent3">
                <a:lumMod val="40000"/>
                <a:lumOff val="60000"/>
              </a:schemeClr>
            </a:gs>
            <a:gs pos="93000">
              <a:schemeClr val="accent3">
                <a:lumMod val="60000"/>
                <a:lumOff val="40000"/>
              </a:schemeClr>
            </a:gs>
            <a:gs pos="100000">
              <a:schemeClr val="accent3">
                <a:lumMod val="5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37" y="980728"/>
            <a:ext cx="8014725" cy="5145435"/>
          </a:xfrm>
        </p:spPr>
      </p:pic>
    </p:spTree>
    <p:extLst>
      <p:ext uri="{BB962C8B-B14F-4D97-AF65-F5344CB8AC3E}">
        <p14:creationId xmlns:p14="http://schemas.microsoft.com/office/powerpoint/2010/main" val="425561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chemeClr val="accent3">
                <a:lumMod val="40000"/>
                <a:lumOff val="60000"/>
              </a:schemeClr>
            </a:gs>
            <a:gs pos="93000">
              <a:schemeClr val="accent3">
                <a:lumMod val="60000"/>
                <a:lumOff val="40000"/>
              </a:schemeClr>
            </a:gs>
            <a:gs pos="100000">
              <a:schemeClr val="accent3">
                <a:lumMod val="5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648072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реклама  и  наглядная  агитация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755576" y="2060848"/>
            <a:ext cx="1080120" cy="114026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44824"/>
            <a:ext cx="4040188" cy="3030141"/>
          </a:xfrm>
        </p:spPr>
      </p:pic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>
          <a:xfrm>
            <a:off x="5724128" y="4149080"/>
            <a:ext cx="1656184" cy="330051"/>
          </a:xfrm>
        </p:spPr>
        <p:txBody>
          <a:bodyPr>
            <a:normAutofit fontScale="77500" lnSpcReduction="20000"/>
          </a:bodyPr>
          <a:lstStyle/>
          <a:p>
            <a:endParaRPr lang="ru-RU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780928"/>
            <a:ext cx="4041775" cy="3031331"/>
          </a:xfrm>
        </p:spPr>
      </p:pic>
    </p:spTree>
    <p:extLst>
      <p:ext uri="{BB962C8B-B14F-4D97-AF65-F5344CB8AC3E}">
        <p14:creationId xmlns:p14="http://schemas.microsoft.com/office/powerpoint/2010/main" val="4212164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chemeClr val="accent3">
                <a:lumMod val="40000"/>
                <a:lumOff val="60000"/>
              </a:schemeClr>
            </a:gs>
            <a:gs pos="93000">
              <a:schemeClr val="accent3">
                <a:lumMod val="60000"/>
                <a:lumOff val="40000"/>
              </a:schemeClr>
            </a:gs>
            <a:gs pos="100000">
              <a:schemeClr val="accent3">
                <a:lumMod val="5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76672"/>
            <a:ext cx="4040188" cy="3030141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681" y="569898"/>
            <a:ext cx="4041775" cy="3031331"/>
          </a:xfrm>
        </p:spPr>
      </p:pic>
      <p:pic>
        <p:nvPicPr>
          <p:cNvPr id="2050" name="Picture 2" descr="D:\ЭГИЙ\Documents\DOKUMENTS\Egiy\ВООП\НАШИ плакаты\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2744"/>
            <a:ext cx="4151445" cy="3113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ЭГИЙ\Documents\DOKUMENTS\Egiy\ВООП\НАШИ плакаты\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601229"/>
            <a:ext cx="3744416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484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chemeClr val="accent3">
                <a:lumMod val="40000"/>
                <a:lumOff val="60000"/>
              </a:schemeClr>
            </a:gs>
            <a:gs pos="93000">
              <a:schemeClr val="accent3">
                <a:lumMod val="60000"/>
                <a:lumOff val="40000"/>
              </a:schemeClr>
            </a:gs>
            <a:gs pos="100000">
              <a:schemeClr val="accent3">
                <a:lumMod val="5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76672"/>
            <a:ext cx="4040188" cy="3030141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96752"/>
            <a:ext cx="4041775" cy="3031331"/>
          </a:xfrm>
        </p:spPr>
      </p:pic>
      <p:pic>
        <p:nvPicPr>
          <p:cNvPr id="3074" name="Picture 2" descr="D:\ЭГИЙ\Documents\DOKUMENTS\Egiy\ВООП\НАШИ плакаты\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665271"/>
            <a:ext cx="3779912" cy="2834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533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chemeClr val="accent3">
                <a:lumMod val="40000"/>
                <a:lumOff val="60000"/>
              </a:schemeClr>
            </a:gs>
            <a:gs pos="93000">
              <a:schemeClr val="accent3">
                <a:lumMod val="60000"/>
                <a:lumOff val="40000"/>
              </a:schemeClr>
            </a:gs>
            <a:gs pos="100000">
              <a:schemeClr val="accent3">
                <a:lumMod val="5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204864"/>
            <a:ext cx="1800200" cy="53465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7584" y="2129155"/>
            <a:ext cx="2016224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371" y="1988840"/>
            <a:ext cx="2808312" cy="3972404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372200" y="1535113"/>
            <a:ext cx="1584176" cy="63976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873631"/>
            <a:ext cx="2664296" cy="3768691"/>
          </a:xfrm>
        </p:spPr>
      </p:pic>
      <p:pic>
        <p:nvPicPr>
          <p:cNvPr id="1026" name="Picture 2" descr="D:\ЭГИЙ\Documents\DOKUMENTS\Egiy\ВООП\Плакаты и рис на конкурсы\human_roote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836712"/>
            <a:ext cx="2690140" cy="3805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930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chemeClr val="accent3">
                <a:lumMod val="40000"/>
                <a:lumOff val="60000"/>
              </a:schemeClr>
            </a:gs>
            <a:gs pos="93000">
              <a:schemeClr val="accent3">
                <a:lumMod val="60000"/>
                <a:lumOff val="40000"/>
              </a:schemeClr>
            </a:gs>
            <a:gs pos="100000">
              <a:schemeClr val="accent3">
                <a:lumMod val="5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99592" y="764704"/>
            <a:ext cx="7416824" cy="652934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Авторский альбом художественных фотографий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899592" y="1916831"/>
            <a:ext cx="3024336" cy="432049"/>
          </a:xfrm>
        </p:spPr>
        <p:txBody>
          <a:bodyPr>
            <a:normAutofit lnSpcReduction="10000"/>
          </a:bodyPr>
          <a:lstStyle/>
          <a:p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700808"/>
            <a:ext cx="3973786" cy="3951288"/>
          </a:xfrm>
        </p:spPr>
      </p:pic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5148064" y="3068960"/>
            <a:ext cx="2664296" cy="402059"/>
          </a:xfrm>
        </p:spPr>
        <p:txBody>
          <a:bodyPr>
            <a:normAutofit fontScale="92500" lnSpcReduction="10000"/>
          </a:bodyPr>
          <a:lstStyle/>
          <a:p>
            <a:endParaRPr lang="ru-RU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348880"/>
            <a:ext cx="3968137" cy="3951288"/>
          </a:xfrm>
        </p:spPr>
      </p:pic>
    </p:spTree>
    <p:extLst>
      <p:ext uri="{BB962C8B-B14F-4D97-AF65-F5344CB8AC3E}">
        <p14:creationId xmlns:p14="http://schemas.microsoft.com/office/powerpoint/2010/main" val="2154169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4000">
              <a:schemeClr val="accent3">
                <a:lumMod val="60000"/>
                <a:lumOff val="40000"/>
              </a:schemeClr>
            </a:gs>
            <a:gs pos="0">
              <a:schemeClr val="bg1"/>
            </a:gs>
            <a:gs pos="97000">
              <a:schemeClr val="accent3">
                <a:lumMod val="75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113813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Cambria" panose="02040503050406030204" pitchFamily="18" charset="0"/>
              </a:rPr>
              <a:t>Задачи и направления  «ВООП»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556792"/>
            <a:ext cx="8208912" cy="4896544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ru-RU" b="1" dirty="0" smtClean="0">
                <a:effectLst/>
                <a:latin typeface="Cambria" panose="02040503050406030204" pitchFamily="18" charset="0"/>
              </a:rPr>
              <a:t>На первоначальном этапе существования Общества главными из его задач были: разработка научных вопросов сохранения и восстановления природных запасов, участие в практической работе государства по охране природы среди населения. </a:t>
            </a:r>
          </a:p>
          <a:p>
            <a:pPr algn="just"/>
            <a:r>
              <a:rPr lang="ru-RU" b="1" dirty="0" smtClean="0">
                <a:effectLst/>
                <a:latin typeface="Cambria" panose="02040503050406030204" pitchFamily="18" charset="0"/>
              </a:rPr>
              <a:t>Важное место в работе Общества заняла пропаганда идей охраны природы среди населения: проведение лекций, бесед и диспутов по охране природы, организация постоянных и периодических выставок, издание литературы природоохранного содержания, проведение экскурсий.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2552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chemeClr val="accent3">
                <a:lumMod val="40000"/>
                <a:lumOff val="60000"/>
              </a:schemeClr>
            </a:gs>
            <a:gs pos="93000">
              <a:schemeClr val="accent3">
                <a:lumMod val="60000"/>
                <a:lumOff val="40000"/>
              </a:schemeClr>
            </a:gs>
            <a:gs pos="100000">
              <a:schemeClr val="accent3">
                <a:lumMod val="5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908720"/>
            <a:ext cx="3024336" cy="50891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15616" y="1535113"/>
            <a:ext cx="3381772" cy="639762"/>
          </a:xfrm>
        </p:spPr>
        <p:txBody>
          <a:bodyPr/>
          <a:lstStyle/>
          <a:p>
            <a:endParaRPr lang="ru-RU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60648"/>
            <a:ext cx="4366424" cy="6080415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2051720" y="4221088"/>
            <a:ext cx="1944216" cy="63976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700808"/>
            <a:ext cx="3316112" cy="3456384"/>
          </a:xfrm>
        </p:spPr>
      </p:pic>
    </p:spTree>
    <p:extLst>
      <p:ext uri="{BB962C8B-B14F-4D97-AF65-F5344CB8AC3E}">
        <p14:creationId xmlns:p14="http://schemas.microsoft.com/office/powerpoint/2010/main" val="2690601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chemeClr val="accent3">
                <a:lumMod val="40000"/>
                <a:lumOff val="60000"/>
              </a:schemeClr>
            </a:gs>
            <a:gs pos="93000">
              <a:schemeClr val="accent3">
                <a:lumMod val="60000"/>
                <a:lumOff val="40000"/>
              </a:schemeClr>
            </a:gs>
            <a:gs pos="100000">
              <a:schemeClr val="accent3">
                <a:lumMod val="5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32656"/>
            <a:ext cx="3667125" cy="1104900"/>
          </a:xfrm>
        </p:spPr>
      </p:pic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620688"/>
            <a:ext cx="4039164" cy="514422"/>
          </a:xfr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772816"/>
            <a:ext cx="7268307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59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chemeClr val="accent3">
                <a:lumMod val="40000"/>
                <a:lumOff val="60000"/>
              </a:schemeClr>
            </a:gs>
            <a:gs pos="93000">
              <a:schemeClr val="accent3">
                <a:lumMod val="60000"/>
                <a:lumOff val="40000"/>
              </a:schemeClr>
            </a:gs>
            <a:gs pos="100000">
              <a:schemeClr val="accent3">
                <a:lumMod val="5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908720"/>
            <a:ext cx="8014725" cy="4525963"/>
          </a:xfrm>
        </p:spPr>
      </p:pic>
    </p:spTree>
    <p:extLst>
      <p:ext uri="{BB962C8B-B14F-4D97-AF65-F5344CB8AC3E}">
        <p14:creationId xmlns:p14="http://schemas.microsoft.com/office/powerpoint/2010/main" val="1879411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chemeClr val="accent3">
                <a:lumMod val="40000"/>
                <a:lumOff val="60000"/>
              </a:schemeClr>
            </a:gs>
            <a:gs pos="93000">
              <a:schemeClr val="accent3">
                <a:lumMod val="60000"/>
                <a:lumOff val="40000"/>
              </a:schemeClr>
            </a:gs>
            <a:gs pos="100000">
              <a:schemeClr val="accent3">
                <a:lumMod val="5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475656" y="5301208"/>
            <a:ext cx="6768752" cy="576064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Интервью 5 июня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548680"/>
            <a:ext cx="7772400" cy="4371975"/>
          </a:xfrm>
        </p:spPr>
      </p:pic>
    </p:spTree>
    <p:extLst>
      <p:ext uri="{BB962C8B-B14F-4D97-AF65-F5344CB8AC3E}">
        <p14:creationId xmlns:p14="http://schemas.microsoft.com/office/powerpoint/2010/main" val="4092595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chemeClr val="accent3">
                <a:lumMod val="40000"/>
                <a:lumOff val="60000"/>
              </a:schemeClr>
            </a:gs>
            <a:gs pos="93000">
              <a:schemeClr val="accent3">
                <a:lumMod val="60000"/>
                <a:lumOff val="40000"/>
              </a:schemeClr>
            </a:gs>
            <a:gs pos="100000">
              <a:schemeClr val="accent3">
                <a:lumMod val="5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Видеотека 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37" y="1600200"/>
            <a:ext cx="8014725" cy="4525963"/>
          </a:xfrm>
        </p:spPr>
      </p:pic>
    </p:spTree>
    <p:extLst>
      <p:ext uri="{BB962C8B-B14F-4D97-AF65-F5344CB8AC3E}">
        <p14:creationId xmlns:p14="http://schemas.microsoft.com/office/powerpoint/2010/main" val="2769193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chemeClr val="accent3">
                <a:lumMod val="40000"/>
                <a:lumOff val="60000"/>
              </a:schemeClr>
            </a:gs>
            <a:gs pos="93000">
              <a:schemeClr val="accent3">
                <a:lumMod val="60000"/>
                <a:lumOff val="40000"/>
              </a:schemeClr>
            </a:gs>
            <a:gs pos="100000">
              <a:schemeClr val="accent3">
                <a:lumMod val="5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908720"/>
            <a:ext cx="8014725" cy="4525963"/>
          </a:xfrm>
        </p:spPr>
      </p:pic>
    </p:spTree>
    <p:extLst>
      <p:ext uri="{BB962C8B-B14F-4D97-AF65-F5344CB8AC3E}">
        <p14:creationId xmlns:p14="http://schemas.microsoft.com/office/powerpoint/2010/main" val="1128960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chemeClr val="accent3">
                <a:lumMod val="40000"/>
                <a:lumOff val="60000"/>
              </a:schemeClr>
            </a:gs>
            <a:gs pos="93000">
              <a:schemeClr val="accent3">
                <a:lumMod val="60000"/>
                <a:lumOff val="40000"/>
              </a:schemeClr>
            </a:gs>
            <a:gs pos="100000">
              <a:schemeClr val="accent3">
                <a:lumMod val="5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92696"/>
            <a:ext cx="8014725" cy="4525963"/>
          </a:xfrm>
        </p:spPr>
      </p:pic>
    </p:spTree>
    <p:extLst>
      <p:ext uri="{BB962C8B-B14F-4D97-AF65-F5344CB8AC3E}">
        <p14:creationId xmlns:p14="http://schemas.microsoft.com/office/powerpoint/2010/main" val="233827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chemeClr val="accent3">
                <a:lumMod val="40000"/>
                <a:lumOff val="60000"/>
              </a:schemeClr>
            </a:gs>
            <a:gs pos="93000">
              <a:schemeClr val="accent3">
                <a:lumMod val="60000"/>
                <a:lumOff val="40000"/>
              </a:schemeClr>
            </a:gs>
            <a:gs pos="100000">
              <a:schemeClr val="accent3">
                <a:lumMod val="5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836712"/>
            <a:ext cx="8014725" cy="4525963"/>
          </a:xfrm>
        </p:spPr>
      </p:pic>
    </p:spTree>
    <p:extLst>
      <p:ext uri="{BB962C8B-B14F-4D97-AF65-F5344CB8AC3E}">
        <p14:creationId xmlns:p14="http://schemas.microsoft.com/office/powerpoint/2010/main" val="3897936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chemeClr val="accent3">
                <a:lumMod val="40000"/>
                <a:lumOff val="60000"/>
              </a:schemeClr>
            </a:gs>
            <a:gs pos="93000">
              <a:schemeClr val="accent3">
                <a:lumMod val="60000"/>
                <a:lumOff val="40000"/>
              </a:schemeClr>
            </a:gs>
            <a:gs pos="100000">
              <a:schemeClr val="accent3">
                <a:lumMod val="5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980728"/>
            <a:ext cx="8014725" cy="4525963"/>
          </a:xfrm>
        </p:spPr>
      </p:pic>
    </p:spTree>
    <p:extLst>
      <p:ext uri="{BB962C8B-B14F-4D97-AF65-F5344CB8AC3E}">
        <p14:creationId xmlns:p14="http://schemas.microsoft.com/office/powerpoint/2010/main" val="3415742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chemeClr val="accent3">
                <a:lumMod val="40000"/>
                <a:lumOff val="60000"/>
              </a:schemeClr>
            </a:gs>
            <a:gs pos="93000">
              <a:schemeClr val="accent3">
                <a:lumMod val="60000"/>
                <a:lumOff val="40000"/>
              </a:schemeClr>
            </a:gs>
            <a:gs pos="100000">
              <a:schemeClr val="accent3">
                <a:lumMod val="5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37" y="764704"/>
            <a:ext cx="8014725" cy="5361459"/>
          </a:xfrm>
        </p:spPr>
      </p:pic>
    </p:spTree>
    <p:extLst>
      <p:ext uri="{BB962C8B-B14F-4D97-AF65-F5344CB8AC3E}">
        <p14:creationId xmlns:p14="http://schemas.microsoft.com/office/powerpoint/2010/main" val="4283088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4000">
              <a:schemeClr val="accent3">
                <a:lumMod val="60000"/>
                <a:lumOff val="40000"/>
              </a:schemeClr>
            </a:gs>
            <a:gs pos="0">
              <a:schemeClr val="bg1"/>
            </a:gs>
            <a:gs pos="97000">
              <a:schemeClr val="accent3">
                <a:lumMod val="75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476672"/>
            <a:ext cx="7992888" cy="1512168"/>
          </a:xfrm>
        </p:spPr>
        <p:txBody>
          <a:bodyPr>
            <a:normAutofit/>
          </a:bodyPr>
          <a:lstStyle/>
          <a:p>
            <a:r>
              <a:rPr lang="ru-RU" sz="3100" b="1" dirty="0" smtClean="0">
                <a:effectLst/>
                <a:latin typeface="Cambria" panose="02040503050406030204" pitchFamily="18" charset="0"/>
              </a:rPr>
              <a:t>I съезд Всероссийского общества содействия охране и озеленению населенных пунктов</a:t>
            </a:r>
            <a:endParaRPr lang="ru-RU" dirty="0">
              <a:latin typeface="Cambria" panose="0204050305040603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2276872"/>
            <a:ext cx="7776864" cy="4581128"/>
          </a:xfrm>
        </p:spPr>
        <p:txBody>
          <a:bodyPr>
            <a:normAutofit/>
          </a:bodyPr>
          <a:lstStyle/>
          <a:p>
            <a:pPr algn="just"/>
            <a:r>
              <a:rPr lang="ru-RU" sz="2600" b="1" dirty="0" smtClean="0">
                <a:effectLst/>
                <a:latin typeface="Cambria" panose="02040503050406030204" pitchFamily="18" charset="0"/>
              </a:rPr>
              <a:t>I съезд состоялся 15 – 17 августа 1955 года в  Москве. Его открыл заместитель председателя Совета Министров РСФСР Н. Н. Беспалов. С докладом об итогах работы и задачах Общества выступил председатель оргкомитета Общества профессор Г. А. Аветисян.</a:t>
            </a:r>
          </a:p>
          <a:p>
            <a:pPr algn="just"/>
            <a:r>
              <a:rPr lang="ru-RU" sz="2600" b="1" dirty="0" smtClean="0">
                <a:effectLst/>
                <a:latin typeface="Cambria" panose="02040503050406030204" pitchFamily="18" charset="0"/>
              </a:rPr>
              <a:t>На съезде был принят новый устав Общества и избран Центральный совет. Председателем Общества был избран Г. П. Мотовилов.</a:t>
            </a: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977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chemeClr val="accent3">
                <a:lumMod val="40000"/>
                <a:lumOff val="60000"/>
              </a:schemeClr>
            </a:gs>
            <a:gs pos="93000">
              <a:schemeClr val="accent3">
                <a:lumMod val="60000"/>
                <a:lumOff val="40000"/>
              </a:schemeClr>
            </a:gs>
            <a:gs pos="100000">
              <a:schemeClr val="accent3">
                <a:lumMod val="5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" y="5661248"/>
            <a:ext cx="8229600" cy="86409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Взятие пробы грунта в п.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Мохсоголлох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                                                          вблизи цементного завода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47664" y="1600201"/>
            <a:ext cx="6768752" cy="3052935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5362" name="Picture 2" descr="D:\Из Аlcatel\IMG_20140405_1434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80920" cy="5238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5485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chemeClr val="accent3">
                <a:lumMod val="40000"/>
                <a:lumOff val="60000"/>
              </a:schemeClr>
            </a:gs>
            <a:gs pos="93000">
              <a:schemeClr val="accent3">
                <a:lumMod val="60000"/>
                <a:lumOff val="40000"/>
              </a:schemeClr>
            </a:gs>
            <a:gs pos="100000">
              <a:schemeClr val="accent3">
                <a:lumMod val="5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2656"/>
            <a:ext cx="8208912" cy="6156684"/>
          </a:xfrm>
        </p:spPr>
      </p:pic>
    </p:spTree>
    <p:extLst>
      <p:ext uri="{BB962C8B-B14F-4D97-AF65-F5344CB8AC3E}">
        <p14:creationId xmlns:p14="http://schemas.microsoft.com/office/powerpoint/2010/main" val="2863257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chemeClr val="accent3">
                <a:lumMod val="40000"/>
                <a:lumOff val="60000"/>
              </a:schemeClr>
            </a:gs>
            <a:gs pos="93000">
              <a:schemeClr val="accent3">
                <a:lumMod val="60000"/>
                <a:lumOff val="40000"/>
              </a:schemeClr>
            </a:gs>
            <a:gs pos="100000">
              <a:schemeClr val="accent3">
                <a:lumMod val="5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2656"/>
            <a:ext cx="8208912" cy="6156684"/>
          </a:xfrm>
        </p:spPr>
      </p:pic>
    </p:spTree>
    <p:extLst>
      <p:ext uri="{BB962C8B-B14F-4D97-AF65-F5344CB8AC3E}">
        <p14:creationId xmlns:p14="http://schemas.microsoft.com/office/powerpoint/2010/main" val="1032370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chemeClr val="accent3">
                <a:lumMod val="40000"/>
                <a:lumOff val="60000"/>
              </a:schemeClr>
            </a:gs>
            <a:gs pos="93000">
              <a:schemeClr val="accent3">
                <a:lumMod val="60000"/>
                <a:lumOff val="40000"/>
              </a:schemeClr>
            </a:gs>
            <a:gs pos="100000">
              <a:schemeClr val="accent3">
                <a:lumMod val="5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Взятие пробы грунта в п.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Хатассы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на месте бывшего склада  сельскохозяйственных удобрений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340768"/>
            <a:ext cx="7776864" cy="5184576"/>
          </a:xfrm>
        </p:spPr>
      </p:pic>
    </p:spTree>
    <p:extLst>
      <p:ext uri="{BB962C8B-B14F-4D97-AF65-F5344CB8AC3E}">
        <p14:creationId xmlns:p14="http://schemas.microsoft.com/office/powerpoint/2010/main" val="2186290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chemeClr val="accent3">
                <a:lumMod val="40000"/>
                <a:lumOff val="60000"/>
              </a:schemeClr>
            </a:gs>
            <a:gs pos="93000">
              <a:schemeClr val="accent3">
                <a:lumMod val="60000"/>
                <a:lumOff val="40000"/>
              </a:schemeClr>
            </a:gs>
            <a:gs pos="100000">
              <a:schemeClr val="accent3">
                <a:lumMod val="5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32656"/>
            <a:ext cx="8136904" cy="6102679"/>
          </a:xfrm>
        </p:spPr>
      </p:pic>
    </p:spTree>
    <p:extLst>
      <p:ext uri="{BB962C8B-B14F-4D97-AF65-F5344CB8AC3E}">
        <p14:creationId xmlns:p14="http://schemas.microsoft.com/office/powerpoint/2010/main" val="789568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chemeClr val="accent3">
                <a:lumMod val="40000"/>
                <a:lumOff val="60000"/>
              </a:schemeClr>
            </a:gs>
            <a:gs pos="93000">
              <a:schemeClr val="accent3">
                <a:lumMod val="60000"/>
                <a:lumOff val="40000"/>
              </a:schemeClr>
            </a:gs>
            <a:gs pos="100000">
              <a:schemeClr val="accent3">
                <a:lumMod val="5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32656"/>
            <a:ext cx="8136904" cy="6102679"/>
          </a:xfrm>
        </p:spPr>
      </p:pic>
    </p:spTree>
    <p:extLst>
      <p:ext uri="{BB962C8B-B14F-4D97-AF65-F5344CB8AC3E}">
        <p14:creationId xmlns:p14="http://schemas.microsoft.com/office/powerpoint/2010/main" val="120393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chemeClr val="accent3">
                <a:lumMod val="40000"/>
                <a:lumOff val="60000"/>
              </a:schemeClr>
            </a:gs>
            <a:gs pos="93000">
              <a:schemeClr val="accent3">
                <a:lumMod val="60000"/>
                <a:lumOff val="40000"/>
              </a:schemeClr>
            </a:gs>
            <a:gs pos="100000">
              <a:schemeClr val="accent3">
                <a:lumMod val="5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32656"/>
            <a:ext cx="8208912" cy="6156684"/>
          </a:xfrm>
        </p:spPr>
      </p:pic>
    </p:spTree>
    <p:extLst>
      <p:ext uri="{BB962C8B-B14F-4D97-AF65-F5344CB8AC3E}">
        <p14:creationId xmlns:p14="http://schemas.microsoft.com/office/powerpoint/2010/main" val="1330678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chemeClr val="accent3">
                <a:lumMod val="40000"/>
                <a:lumOff val="60000"/>
              </a:schemeClr>
            </a:gs>
            <a:gs pos="93000">
              <a:schemeClr val="accent3">
                <a:lumMod val="60000"/>
                <a:lumOff val="40000"/>
              </a:schemeClr>
            </a:gs>
            <a:gs pos="100000">
              <a:schemeClr val="accent3">
                <a:lumMod val="5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60648"/>
            <a:ext cx="8136904" cy="6102678"/>
          </a:xfrm>
        </p:spPr>
      </p:pic>
    </p:spTree>
    <p:extLst>
      <p:ext uri="{BB962C8B-B14F-4D97-AF65-F5344CB8AC3E}">
        <p14:creationId xmlns:p14="http://schemas.microsoft.com/office/powerpoint/2010/main" val="415260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chemeClr val="accent3">
                <a:lumMod val="40000"/>
                <a:lumOff val="60000"/>
              </a:schemeClr>
            </a:gs>
            <a:gs pos="93000">
              <a:schemeClr val="accent3">
                <a:lumMod val="60000"/>
                <a:lumOff val="40000"/>
              </a:schemeClr>
            </a:gs>
            <a:gs pos="100000">
              <a:schemeClr val="accent3">
                <a:lumMod val="5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19872" y="3068960"/>
            <a:ext cx="2016224" cy="1143000"/>
          </a:xfrm>
        </p:spPr>
        <p:txBody>
          <a:bodyPr>
            <a:normAutofit/>
          </a:bodyPr>
          <a:lstStyle/>
          <a:p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697019"/>
            <a:ext cx="3725860" cy="5608399"/>
          </a:xfrm>
        </p:spPr>
      </p:pic>
    </p:spTree>
    <p:extLst>
      <p:ext uri="{BB962C8B-B14F-4D97-AF65-F5344CB8AC3E}">
        <p14:creationId xmlns:p14="http://schemas.microsoft.com/office/powerpoint/2010/main" val="2850228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chemeClr val="accent3">
                <a:lumMod val="40000"/>
                <a:lumOff val="60000"/>
              </a:schemeClr>
            </a:gs>
            <a:gs pos="93000">
              <a:schemeClr val="accent3">
                <a:lumMod val="60000"/>
                <a:lumOff val="40000"/>
              </a:schemeClr>
            </a:gs>
            <a:gs pos="100000">
              <a:schemeClr val="accent3">
                <a:lumMod val="5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31840" y="764704"/>
            <a:ext cx="3240360" cy="65293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332656"/>
            <a:ext cx="4174329" cy="5904656"/>
          </a:xfrm>
        </p:spPr>
      </p:pic>
    </p:spTree>
    <p:extLst>
      <p:ext uri="{BB962C8B-B14F-4D97-AF65-F5344CB8AC3E}">
        <p14:creationId xmlns:p14="http://schemas.microsoft.com/office/powerpoint/2010/main" val="3216021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6000"/>
            <a:lum/>
          </a:blip>
          <a:srcRect/>
          <a:stretch>
            <a:fillRect t="-24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352928" cy="207424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Cambria" panose="02040503050406030204" pitchFamily="18" charset="0"/>
              </a:rPr>
              <a:t>Якутский республиканский совет </a:t>
            </a:r>
            <a:br>
              <a:rPr lang="ru-RU" sz="2800" b="1" dirty="0" smtClean="0">
                <a:latin typeface="Cambria" panose="02040503050406030204" pitchFamily="18" charset="0"/>
              </a:rPr>
            </a:br>
            <a:r>
              <a:rPr lang="ru-RU" sz="2800" b="1" dirty="0" smtClean="0">
                <a:latin typeface="Cambria" panose="02040503050406030204" pitchFamily="18" charset="0"/>
              </a:rPr>
              <a:t>«Всероссийской общественной </a:t>
            </a:r>
            <a:br>
              <a:rPr lang="ru-RU" sz="2800" b="1" dirty="0" smtClean="0">
                <a:latin typeface="Cambria" panose="02040503050406030204" pitchFamily="18" charset="0"/>
              </a:rPr>
            </a:br>
            <a:r>
              <a:rPr lang="ru-RU" sz="2800" b="1" dirty="0" smtClean="0">
                <a:latin typeface="Cambria" panose="02040503050406030204" pitchFamily="18" charset="0"/>
              </a:rPr>
              <a:t>организации охраны природы»</a:t>
            </a:r>
            <a:endParaRPr lang="ru-RU" sz="2800" b="1" dirty="0">
              <a:latin typeface="Cambria" panose="0204050305040603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420888"/>
            <a:ext cx="8568952" cy="4248472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latin typeface="Cambria" panose="02040503050406030204" pitchFamily="18" charset="0"/>
              </a:rPr>
              <a:t>В советскую эпоху ЯРС «ВООП» имел  богатую историю и солидный опыт работы. </a:t>
            </a:r>
          </a:p>
          <a:p>
            <a:pPr algn="ctr"/>
            <a:r>
              <a:rPr lang="ru-RU" sz="2400" b="1" dirty="0" smtClean="0">
                <a:latin typeface="Cambria" panose="02040503050406030204" pitchFamily="18" charset="0"/>
              </a:rPr>
              <a:t>В годы развала 90-х организация, как и многие общественные и государственные структуры, была в упадке, потеряла статус и авторитет.</a:t>
            </a:r>
          </a:p>
          <a:p>
            <a:pPr algn="ctr"/>
            <a:r>
              <a:rPr lang="ru-RU" sz="2400" b="1" dirty="0" smtClean="0">
                <a:latin typeface="Cambria" panose="02040503050406030204" pitchFamily="18" charset="0"/>
              </a:rPr>
              <a:t>Согласно данным Росстата  новая </a:t>
            </a:r>
            <a:r>
              <a:rPr lang="ru-RU" sz="2400" b="1" dirty="0">
                <a:latin typeface="Cambria" panose="02040503050406030204" pitchFamily="18" charset="0"/>
              </a:rPr>
              <a:t>государственная регистрация  </a:t>
            </a:r>
            <a:r>
              <a:rPr lang="ru-RU" sz="2400" b="1" dirty="0" smtClean="0">
                <a:latin typeface="Cambria" panose="02040503050406030204" pitchFamily="18" charset="0"/>
              </a:rPr>
              <a:t>ЯРОО «ВООП»  утверждена  9 </a:t>
            </a:r>
            <a:r>
              <a:rPr lang="ru-RU" sz="2400" b="1" dirty="0">
                <a:latin typeface="Cambria" panose="02040503050406030204" pitchFamily="18" charset="0"/>
              </a:rPr>
              <a:t>февраля 1998 </a:t>
            </a:r>
            <a:r>
              <a:rPr lang="ru-RU" sz="2400" b="1" dirty="0" smtClean="0">
                <a:latin typeface="Cambria" panose="02040503050406030204" pitchFamily="18" charset="0"/>
              </a:rPr>
              <a:t>года в Управлении </a:t>
            </a:r>
            <a:r>
              <a:rPr lang="ru-RU" sz="2400" b="1" dirty="0">
                <a:latin typeface="Cambria" panose="02040503050406030204" pitchFamily="18" charset="0"/>
              </a:rPr>
              <a:t>Министерства Российской Федерации по налогам и сборам по Республике Саха (Якутия).</a:t>
            </a:r>
          </a:p>
        </p:txBody>
      </p:sp>
    </p:spTree>
    <p:extLst>
      <p:ext uri="{BB962C8B-B14F-4D97-AF65-F5344CB8AC3E}">
        <p14:creationId xmlns:p14="http://schemas.microsoft.com/office/powerpoint/2010/main" val="422735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chemeClr val="accent3">
                <a:lumMod val="40000"/>
                <a:lumOff val="60000"/>
              </a:schemeClr>
            </a:gs>
            <a:gs pos="93000">
              <a:schemeClr val="accent3">
                <a:lumMod val="60000"/>
                <a:lumOff val="40000"/>
              </a:schemeClr>
            </a:gs>
            <a:gs pos="100000">
              <a:schemeClr val="accent3">
                <a:lumMod val="5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поддержку инициатив «ВООП»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37" y="1340768"/>
            <a:ext cx="8014725" cy="4785395"/>
          </a:xfrm>
        </p:spPr>
      </p:pic>
    </p:spTree>
    <p:extLst>
      <p:ext uri="{BB962C8B-B14F-4D97-AF65-F5344CB8AC3E}">
        <p14:creationId xmlns:p14="http://schemas.microsoft.com/office/powerpoint/2010/main" val="361750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chemeClr val="accent3">
                <a:lumMod val="40000"/>
                <a:lumOff val="60000"/>
              </a:schemeClr>
            </a:gs>
            <a:gs pos="93000">
              <a:schemeClr val="accent3">
                <a:lumMod val="60000"/>
                <a:lumOff val="40000"/>
              </a:schemeClr>
            </a:gs>
            <a:gs pos="100000">
              <a:schemeClr val="accent3">
                <a:lumMod val="5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1277" y="5517232"/>
            <a:ext cx="8229600" cy="864096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поддержку инициатив «ВООП» - 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обсуждение на кафедре экологии ИЕН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/>
          </a:p>
        </p:txBody>
      </p:sp>
      <p:pic>
        <p:nvPicPr>
          <p:cNvPr id="10242" name="Picture 2" descr="D:\АРХИВ  ФОТО\На кафедре экологии\2014-05-05 13.55.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77" y="476672"/>
            <a:ext cx="8184029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4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chemeClr val="accent3">
                <a:lumMod val="40000"/>
                <a:lumOff val="60000"/>
              </a:schemeClr>
            </a:gs>
            <a:gs pos="93000">
              <a:schemeClr val="accent3">
                <a:lumMod val="60000"/>
                <a:lumOff val="40000"/>
              </a:schemeClr>
            </a:gs>
            <a:gs pos="100000">
              <a:schemeClr val="accent3">
                <a:lumMod val="5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836712"/>
            <a:ext cx="6912768" cy="58092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5877272"/>
            <a:ext cx="7272808" cy="50405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Встреча и обсуждение инициатив «ВООП» в ИЕН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D:\АРХИВ  ФОТО\На кафедре экологии\2014-05-05 13.54.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1"/>
            <a:ext cx="7920880" cy="5152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631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chemeClr val="accent3">
                <a:lumMod val="40000"/>
                <a:lumOff val="60000"/>
              </a:schemeClr>
            </a:gs>
            <a:gs pos="93000">
              <a:schemeClr val="accent3">
                <a:lumMod val="60000"/>
                <a:lumOff val="40000"/>
              </a:schemeClr>
            </a:gs>
            <a:gs pos="100000">
              <a:schemeClr val="accent3">
                <a:lumMod val="5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960164"/>
            <a:ext cx="6912768" cy="1981004"/>
          </a:xfrm>
        </p:spPr>
        <p:txBody>
          <a:bodyPr>
            <a:normAutofit/>
          </a:bodyPr>
          <a:lstStyle/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5805264"/>
            <a:ext cx="8291264" cy="10527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Встреча и обсуждение инициатив «ВООП» в ИЕН</a:t>
            </a:r>
          </a:p>
        </p:txBody>
      </p:sp>
      <p:pic>
        <p:nvPicPr>
          <p:cNvPr id="11266" name="Picture 2" descr="D:\АРХИВ  ФОТО\На кафедре экологии\2014-05-05 13.55.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90" y="404664"/>
            <a:ext cx="8253659" cy="511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0392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chemeClr val="accent3">
                <a:lumMod val="40000"/>
                <a:lumOff val="60000"/>
              </a:schemeClr>
            </a:gs>
            <a:gs pos="93000">
              <a:schemeClr val="accent3">
                <a:lumMod val="60000"/>
                <a:lumOff val="40000"/>
              </a:schemeClr>
            </a:gs>
            <a:gs pos="100000">
              <a:schemeClr val="accent3">
                <a:lumMod val="5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589240"/>
            <a:ext cx="8229600" cy="724942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НПК «Ракетно-космическая деятельность: влияние на окружающую среду и человека»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476672"/>
            <a:ext cx="6624736" cy="4968552"/>
          </a:xfrm>
        </p:spPr>
      </p:pic>
    </p:spTree>
    <p:extLst>
      <p:ext uri="{BB962C8B-B14F-4D97-AF65-F5344CB8AC3E}">
        <p14:creationId xmlns:p14="http://schemas.microsoft.com/office/powerpoint/2010/main" val="1589127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chemeClr val="accent3">
                <a:lumMod val="40000"/>
                <a:lumOff val="60000"/>
              </a:schemeClr>
            </a:gs>
            <a:gs pos="93000">
              <a:schemeClr val="accent3">
                <a:lumMod val="60000"/>
                <a:lumOff val="40000"/>
              </a:schemeClr>
            </a:gs>
            <a:gs pos="100000">
              <a:schemeClr val="accent3">
                <a:lumMod val="5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7864" y="836712"/>
            <a:ext cx="2592288" cy="58092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404664"/>
            <a:ext cx="4176464" cy="5851438"/>
          </a:xfrm>
        </p:spPr>
      </p:pic>
    </p:spTree>
    <p:extLst>
      <p:ext uri="{BB962C8B-B14F-4D97-AF65-F5344CB8AC3E}">
        <p14:creationId xmlns:p14="http://schemas.microsoft.com/office/powerpoint/2010/main" val="1974648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chemeClr val="accent3">
                <a:lumMod val="40000"/>
                <a:lumOff val="60000"/>
              </a:schemeClr>
            </a:gs>
            <a:gs pos="93000">
              <a:schemeClr val="accent3">
                <a:lumMod val="60000"/>
                <a:lumOff val="40000"/>
              </a:schemeClr>
            </a:gs>
            <a:gs pos="100000">
              <a:schemeClr val="accent3">
                <a:lumMod val="5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052736"/>
            <a:ext cx="6624736" cy="36490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92696"/>
            <a:ext cx="7784444" cy="5505475"/>
          </a:xfrm>
        </p:spPr>
      </p:pic>
    </p:spTree>
    <p:extLst>
      <p:ext uri="{BB962C8B-B14F-4D97-AF65-F5344CB8AC3E}">
        <p14:creationId xmlns:p14="http://schemas.microsoft.com/office/powerpoint/2010/main" val="22720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chemeClr val="accent3">
                <a:lumMod val="40000"/>
                <a:lumOff val="60000"/>
              </a:schemeClr>
            </a:gs>
            <a:gs pos="93000">
              <a:schemeClr val="accent3">
                <a:lumMod val="60000"/>
                <a:lumOff val="40000"/>
              </a:schemeClr>
            </a:gs>
            <a:gs pos="100000">
              <a:schemeClr val="accent3">
                <a:lumMod val="5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661248"/>
            <a:ext cx="8229600" cy="46491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форуме  НКО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D:\АРХИВ  ФОТО\ФОРУМ НКО\2014-04-25 18.29.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8259410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890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chemeClr val="accent3">
                <a:lumMod val="40000"/>
                <a:lumOff val="60000"/>
              </a:schemeClr>
            </a:gs>
            <a:gs pos="93000">
              <a:schemeClr val="accent3">
                <a:lumMod val="60000"/>
                <a:lumOff val="40000"/>
              </a:schemeClr>
            </a:gs>
            <a:gs pos="100000">
              <a:schemeClr val="accent3">
                <a:lumMod val="5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48680"/>
            <a:ext cx="8136904" cy="4894857"/>
          </a:xfrm>
        </p:spPr>
      </p:pic>
      <p:sp>
        <p:nvSpPr>
          <p:cNvPr id="5" name="Прямоугольник 4"/>
          <p:cNvSpPr/>
          <p:nvPr/>
        </p:nvSpPr>
        <p:spPr>
          <a:xfrm>
            <a:off x="3275857" y="5661248"/>
            <a:ext cx="25922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форуме  НКО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805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chemeClr val="accent3">
                <a:lumMod val="40000"/>
                <a:lumOff val="60000"/>
              </a:schemeClr>
            </a:gs>
            <a:gs pos="93000">
              <a:schemeClr val="accent3">
                <a:lumMod val="60000"/>
                <a:lumOff val="40000"/>
              </a:schemeClr>
            </a:gs>
            <a:gs pos="100000">
              <a:schemeClr val="accent3">
                <a:lumMod val="5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20688"/>
            <a:ext cx="7523678" cy="4525963"/>
          </a:xfrm>
        </p:spPr>
      </p:pic>
      <p:sp>
        <p:nvSpPr>
          <p:cNvPr id="5" name="Прямоугольник 4"/>
          <p:cNvSpPr/>
          <p:nvPr/>
        </p:nvSpPr>
        <p:spPr>
          <a:xfrm>
            <a:off x="3599105" y="5517232"/>
            <a:ext cx="24130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форуме  НКО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4512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5000"/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260649"/>
            <a:ext cx="8280920" cy="1224135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истории создания Якутской республиканской общественной организации «Всероссийское общество охраны природы»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1772816"/>
            <a:ext cx="8784976" cy="4752528"/>
          </a:xfrm>
        </p:spPr>
        <p:txBody>
          <a:bodyPr>
            <a:normAutofit fontScale="92500"/>
          </a:bodyPr>
          <a:lstStyle/>
          <a:p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Члены оргбюро Якутского автономно-республиканского отделения ВООП: Иванов П. С., Немчинов А. Г., 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Паулин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А. В., Савченко Ф. И., Шелудякова В. А., 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Н. И., Аникин И. Г.</a:t>
            </a:r>
          </a:p>
          <a:p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Совет ЯРО ВООП избран на 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совещании по охране природы Якутии, состоявшемся 24 – 26 апреля 1962 года. Председательствовал 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Шадринов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Н. В., первый заместитель председателя Совета Министров ЯАССР. Из ЦС ВООП и Ученого Совета Географического общества присутствовал Ефремов Ю. К.</a:t>
            </a:r>
          </a:p>
          <a:p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 апреля 1962 года в Якутске состоялось ЯР Учредительное совещание. Присутствовало: 106 человек. В ЯРС ВООП вошли 31 человек. Избрана ревизионная комиссия из 5 человек. 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108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chemeClr val="accent3">
                <a:lumMod val="40000"/>
                <a:lumOff val="60000"/>
              </a:schemeClr>
            </a:gs>
            <a:gs pos="93000">
              <a:schemeClr val="accent3">
                <a:lumMod val="60000"/>
                <a:lumOff val="40000"/>
              </a:schemeClr>
            </a:gs>
            <a:gs pos="100000">
              <a:schemeClr val="accent3">
                <a:lumMod val="5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20688"/>
            <a:ext cx="7523678" cy="4525963"/>
          </a:xfrm>
        </p:spPr>
      </p:pic>
      <p:sp>
        <p:nvSpPr>
          <p:cNvPr id="6" name="Прямоугольник 5"/>
          <p:cNvSpPr/>
          <p:nvPr/>
        </p:nvSpPr>
        <p:spPr>
          <a:xfrm>
            <a:off x="3607489" y="5517232"/>
            <a:ext cx="19457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форуме  НКО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58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chemeClr val="accent3">
                <a:lumMod val="40000"/>
                <a:lumOff val="60000"/>
              </a:schemeClr>
            </a:gs>
            <a:gs pos="93000">
              <a:schemeClr val="accent3">
                <a:lumMod val="60000"/>
                <a:lumOff val="40000"/>
              </a:schemeClr>
            </a:gs>
            <a:gs pos="100000">
              <a:schemeClr val="accent3">
                <a:lumMod val="5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157192"/>
            <a:ext cx="8229600" cy="364902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форуме  НКО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12776"/>
            <a:ext cx="8229600" cy="3238564"/>
          </a:xfrm>
        </p:spPr>
      </p:pic>
    </p:spTree>
    <p:extLst>
      <p:ext uri="{BB962C8B-B14F-4D97-AF65-F5344CB8AC3E}">
        <p14:creationId xmlns:p14="http://schemas.microsoft.com/office/powerpoint/2010/main" val="647602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chemeClr val="accent3">
                <a:lumMod val="40000"/>
                <a:lumOff val="60000"/>
              </a:schemeClr>
            </a:gs>
            <a:gs pos="93000">
              <a:schemeClr val="accent3">
                <a:lumMod val="60000"/>
                <a:lumOff val="40000"/>
              </a:schemeClr>
            </a:gs>
            <a:gs pos="100000">
              <a:schemeClr val="accent3">
                <a:lumMod val="5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76672"/>
            <a:ext cx="8020007" cy="4824536"/>
          </a:xfrm>
        </p:spPr>
      </p:pic>
      <p:sp>
        <p:nvSpPr>
          <p:cNvPr id="5" name="Прямоугольник 4"/>
          <p:cNvSpPr/>
          <p:nvPr/>
        </p:nvSpPr>
        <p:spPr>
          <a:xfrm>
            <a:off x="3599105" y="5589240"/>
            <a:ext cx="19457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форуме  НКО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405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chemeClr val="accent3">
                <a:lumMod val="40000"/>
                <a:lumOff val="60000"/>
              </a:schemeClr>
            </a:gs>
            <a:gs pos="93000">
              <a:schemeClr val="accent3">
                <a:lumMod val="60000"/>
                <a:lumOff val="40000"/>
              </a:schemeClr>
            </a:gs>
            <a:gs pos="100000">
              <a:schemeClr val="accent3">
                <a:lumMod val="5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76672"/>
            <a:ext cx="7523678" cy="4525963"/>
          </a:xfrm>
        </p:spPr>
      </p:pic>
      <p:sp>
        <p:nvSpPr>
          <p:cNvPr id="5" name="Прямоугольник 4"/>
          <p:cNvSpPr/>
          <p:nvPr/>
        </p:nvSpPr>
        <p:spPr>
          <a:xfrm>
            <a:off x="3543686" y="5445224"/>
            <a:ext cx="19457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форуме  НКО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897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chemeClr val="accent3">
                <a:lumMod val="40000"/>
                <a:lumOff val="60000"/>
              </a:schemeClr>
            </a:gs>
            <a:gs pos="93000">
              <a:schemeClr val="accent3">
                <a:lumMod val="60000"/>
                <a:lumOff val="40000"/>
              </a:schemeClr>
            </a:gs>
            <a:gs pos="100000">
              <a:schemeClr val="accent3">
                <a:lumMod val="5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4797152"/>
            <a:ext cx="6480720" cy="1656184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Издана образовательная программа элективного курса для детских экологических клубов «Человек и экологическая культура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XXI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века»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548680"/>
            <a:ext cx="5568617" cy="4176464"/>
          </a:xfrm>
        </p:spPr>
      </p:pic>
    </p:spTree>
    <p:extLst>
      <p:ext uri="{BB962C8B-B14F-4D97-AF65-F5344CB8AC3E}">
        <p14:creationId xmlns:p14="http://schemas.microsoft.com/office/powerpoint/2010/main" val="1449114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chemeClr val="accent3">
                <a:lumMod val="40000"/>
                <a:lumOff val="60000"/>
              </a:schemeClr>
            </a:gs>
            <a:gs pos="93000">
              <a:schemeClr val="accent3">
                <a:lumMod val="60000"/>
                <a:lumOff val="40000"/>
              </a:schemeClr>
            </a:gs>
            <a:gs pos="100000">
              <a:schemeClr val="accent3">
                <a:lumMod val="5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05064"/>
            <a:ext cx="8229600" cy="2376264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PR-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акции, посвященной ко Дню эколога и международного дня окружающей среды, организованной министерством охраны природы РС (Я). 5 июня 2014 г., площадь Ленина, Якутск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76672"/>
            <a:ext cx="8229600" cy="3468605"/>
          </a:xfrm>
        </p:spPr>
      </p:pic>
    </p:spTree>
    <p:extLst>
      <p:ext uri="{BB962C8B-B14F-4D97-AF65-F5344CB8AC3E}">
        <p14:creationId xmlns:p14="http://schemas.microsoft.com/office/powerpoint/2010/main" val="3979887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chemeClr val="accent3">
                <a:lumMod val="40000"/>
                <a:lumOff val="60000"/>
              </a:schemeClr>
            </a:gs>
            <a:gs pos="93000">
              <a:schemeClr val="accent3">
                <a:lumMod val="60000"/>
                <a:lumOff val="40000"/>
              </a:schemeClr>
            </a:gs>
            <a:gs pos="100000">
              <a:schemeClr val="accent3">
                <a:lumMod val="5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836712"/>
            <a:ext cx="7272808" cy="58092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04664"/>
            <a:ext cx="7992888" cy="5994666"/>
          </a:xfrm>
        </p:spPr>
      </p:pic>
    </p:spTree>
    <p:extLst>
      <p:ext uri="{BB962C8B-B14F-4D97-AF65-F5344CB8AC3E}">
        <p14:creationId xmlns:p14="http://schemas.microsoft.com/office/powerpoint/2010/main" val="838723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chemeClr val="accent3">
                <a:lumMod val="40000"/>
                <a:lumOff val="60000"/>
              </a:schemeClr>
            </a:gs>
            <a:gs pos="93000">
              <a:schemeClr val="accent3">
                <a:lumMod val="60000"/>
                <a:lumOff val="40000"/>
              </a:schemeClr>
            </a:gs>
            <a:gs pos="100000">
              <a:schemeClr val="accent3">
                <a:lumMod val="5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5517232"/>
            <a:ext cx="7488832" cy="648072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PR-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акции, посвященной ко Дню эколога и международного дня окружающей среды – 5 июня 2014 г.</a:t>
            </a:r>
            <a:endParaRPr lang="ru-RU" sz="2000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48680"/>
            <a:ext cx="7835240" cy="4713387"/>
          </a:xfrm>
        </p:spPr>
      </p:pic>
    </p:spTree>
    <p:extLst>
      <p:ext uri="{BB962C8B-B14F-4D97-AF65-F5344CB8AC3E}">
        <p14:creationId xmlns:p14="http://schemas.microsoft.com/office/powerpoint/2010/main" val="1021666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chemeClr val="accent3">
                <a:lumMod val="40000"/>
                <a:lumOff val="60000"/>
              </a:schemeClr>
            </a:gs>
            <a:gs pos="93000">
              <a:schemeClr val="accent3">
                <a:lumMod val="60000"/>
                <a:lumOff val="40000"/>
              </a:schemeClr>
            </a:gs>
            <a:gs pos="100000">
              <a:schemeClr val="accent3">
                <a:lumMod val="5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980728"/>
            <a:ext cx="6840760" cy="43691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836712"/>
            <a:ext cx="7523678" cy="4525963"/>
          </a:xfrm>
        </p:spPr>
      </p:pic>
    </p:spTree>
    <p:extLst>
      <p:ext uri="{BB962C8B-B14F-4D97-AF65-F5344CB8AC3E}">
        <p14:creationId xmlns:p14="http://schemas.microsoft.com/office/powerpoint/2010/main" val="3560865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chemeClr val="accent3">
                <a:lumMod val="40000"/>
                <a:lumOff val="60000"/>
              </a:schemeClr>
            </a:gs>
            <a:gs pos="93000">
              <a:schemeClr val="accent3">
                <a:lumMod val="60000"/>
                <a:lumOff val="40000"/>
              </a:schemeClr>
            </a:gs>
            <a:gs pos="100000">
              <a:schemeClr val="accent3">
                <a:lumMod val="5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5" y="548680"/>
            <a:ext cx="3778107" cy="5040560"/>
          </a:xfrm>
        </p:spPr>
      </p:pic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04664"/>
            <a:ext cx="3638654" cy="6048672"/>
          </a:xfrm>
        </p:spPr>
      </p:pic>
    </p:spTree>
    <p:extLst>
      <p:ext uri="{BB962C8B-B14F-4D97-AF65-F5344CB8AC3E}">
        <p14:creationId xmlns:p14="http://schemas.microsoft.com/office/powerpoint/2010/main" val="2067916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Первые активисты ЯРС ВООП: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124744"/>
            <a:ext cx="8568952" cy="518457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Алексеев В. Е., директор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Намского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Лесхоза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Чугунова З. Е.,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завед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Ботаническим садом ЯФ СО АН СССР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Соколов С. П., нач. Управления лесного хозяйства Якутского Совнархоза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Аргунов А. И., нач. Инспекции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Госрыбхоза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Зорина Л. Т., главврач Республиканской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санэпидемстанции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Немчинов А. Г., ученый секретарь комиссии по охране природы ЯФ СО АН СССР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Соломонов Н. Г., преподаватель ЯГУ</a:t>
            </a:r>
          </a:p>
          <a:p>
            <a:pPr algn="ctr"/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Винокурова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А. П., секретарь Якутского Обкома ВЛКСМ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435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chemeClr val="accent3">
                <a:lumMod val="40000"/>
                <a:lumOff val="60000"/>
              </a:schemeClr>
            </a:gs>
            <a:gs pos="93000">
              <a:schemeClr val="accent3">
                <a:lumMod val="60000"/>
                <a:lumOff val="40000"/>
              </a:schemeClr>
            </a:gs>
            <a:gs pos="100000">
              <a:schemeClr val="accent3">
                <a:lumMod val="5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476672"/>
            <a:ext cx="7340633" cy="5505475"/>
          </a:xfrm>
        </p:spPr>
      </p:pic>
    </p:spTree>
    <p:extLst>
      <p:ext uri="{BB962C8B-B14F-4D97-AF65-F5344CB8AC3E}">
        <p14:creationId xmlns:p14="http://schemas.microsoft.com/office/powerpoint/2010/main" val="457746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chemeClr val="accent3">
                <a:lumMod val="40000"/>
                <a:lumOff val="60000"/>
              </a:schemeClr>
            </a:gs>
            <a:gs pos="93000">
              <a:schemeClr val="accent3">
                <a:lumMod val="60000"/>
                <a:lumOff val="40000"/>
              </a:schemeClr>
            </a:gs>
            <a:gs pos="100000">
              <a:schemeClr val="accent3">
                <a:lumMod val="5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32656"/>
            <a:ext cx="8064896" cy="6048672"/>
          </a:xfrm>
        </p:spPr>
      </p:pic>
    </p:spTree>
    <p:extLst>
      <p:ext uri="{BB962C8B-B14F-4D97-AF65-F5344CB8AC3E}">
        <p14:creationId xmlns:p14="http://schemas.microsoft.com/office/powerpoint/2010/main" val="3214611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9000">
              <a:schemeClr val="accent3">
                <a:lumMod val="40000"/>
                <a:lumOff val="60000"/>
              </a:schemeClr>
            </a:gs>
            <a:gs pos="98000">
              <a:schemeClr val="accent3">
                <a:lumMod val="75000"/>
              </a:schemeClr>
            </a:gs>
            <a:gs pos="100000">
              <a:schemeClr val="accent3">
                <a:lumMod val="5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Ручки из песка – поделки членов Детского экологического клуба ЯРОО «ВООП» из села Соттинцы Усть-Алданского района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1835696" y="1844823"/>
            <a:ext cx="1728192" cy="330051"/>
          </a:xfrm>
        </p:spPr>
        <p:txBody>
          <a:bodyPr>
            <a:normAutofit fontScale="77500" lnSpcReduction="20000"/>
          </a:bodyPr>
          <a:lstStyle/>
          <a:p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556792"/>
            <a:ext cx="3512591" cy="4569371"/>
          </a:xfrm>
        </p:spPr>
      </p:pic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5652121" y="1772815"/>
            <a:ext cx="2088232" cy="402059"/>
          </a:xfrm>
        </p:spPr>
        <p:txBody>
          <a:bodyPr>
            <a:normAutofit fontScale="92500" lnSpcReduction="10000"/>
          </a:bodyPr>
          <a:lstStyle/>
          <a:p>
            <a:endParaRPr lang="ru-RU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556792"/>
            <a:ext cx="3420269" cy="4560359"/>
          </a:xfrm>
        </p:spPr>
      </p:pic>
    </p:spTree>
    <p:extLst>
      <p:ext uri="{BB962C8B-B14F-4D97-AF65-F5344CB8AC3E}">
        <p14:creationId xmlns:p14="http://schemas.microsoft.com/office/powerpoint/2010/main" val="669613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chemeClr val="accent3">
                <a:lumMod val="40000"/>
                <a:lumOff val="60000"/>
              </a:schemeClr>
            </a:gs>
            <a:gs pos="93000">
              <a:schemeClr val="accent3">
                <a:lumMod val="60000"/>
                <a:lumOff val="40000"/>
              </a:schemeClr>
            </a:gs>
            <a:gs pos="100000">
              <a:schemeClr val="accent3">
                <a:lumMod val="5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37321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Детского экологического клуба ЯРОО «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ВООП»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 Соттинцы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Усть-Алданского района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Бурцева Марианна Владимировна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60648"/>
            <a:ext cx="6768752" cy="5076564"/>
          </a:xfrm>
        </p:spPr>
      </p:pic>
    </p:spTree>
    <p:extLst>
      <p:ext uri="{BB962C8B-B14F-4D97-AF65-F5344CB8AC3E}">
        <p14:creationId xmlns:p14="http://schemas.microsoft.com/office/powerpoint/2010/main" val="294629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chemeClr val="accent3">
                <a:lumMod val="40000"/>
                <a:lumOff val="60000"/>
              </a:schemeClr>
            </a:gs>
            <a:gs pos="93000">
              <a:schemeClr val="accent3">
                <a:lumMod val="60000"/>
                <a:lumOff val="40000"/>
              </a:schemeClr>
            </a:gs>
            <a:gs pos="100000">
              <a:schemeClr val="accent3">
                <a:lumMod val="5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04664"/>
            <a:ext cx="7848872" cy="5886654"/>
          </a:xfrm>
        </p:spPr>
      </p:pic>
    </p:spTree>
    <p:extLst>
      <p:ext uri="{BB962C8B-B14F-4D97-AF65-F5344CB8AC3E}">
        <p14:creationId xmlns:p14="http://schemas.microsoft.com/office/powerpoint/2010/main" val="1280093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chemeClr val="accent3">
                <a:lumMod val="40000"/>
                <a:lumOff val="60000"/>
              </a:schemeClr>
            </a:gs>
            <a:gs pos="93000">
              <a:schemeClr val="accent3">
                <a:lumMod val="60000"/>
                <a:lumOff val="40000"/>
              </a:schemeClr>
            </a:gs>
            <a:gs pos="100000">
              <a:schemeClr val="accent3">
                <a:lumMod val="5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764704"/>
            <a:ext cx="6480720" cy="65293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20688"/>
            <a:ext cx="7676114" cy="5505475"/>
          </a:xfrm>
        </p:spPr>
      </p:pic>
    </p:spTree>
    <p:extLst>
      <p:ext uri="{BB962C8B-B14F-4D97-AF65-F5344CB8AC3E}">
        <p14:creationId xmlns:p14="http://schemas.microsoft.com/office/powerpoint/2010/main" val="247024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9000">
              <a:schemeClr val="accent3">
                <a:lumMod val="40000"/>
                <a:lumOff val="60000"/>
              </a:schemeClr>
            </a:gs>
            <a:gs pos="98000">
              <a:schemeClr val="accent3">
                <a:lumMod val="75000"/>
              </a:schemeClr>
            </a:gs>
            <a:gs pos="100000">
              <a:schemeClr val="accent3">
                <a:lumMod val="5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Бурцев Назар Иванович, студент 3 курса ИТФ СВФУ, член ЯРОО «ВООП» занял 1 место на выставке – конкурсе «Через искусство к Зеленой Планете». 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«Дом и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полистиролбетона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r>
              <a:rPr lang="ru-RU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июня 2014.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1691680" y="3789040"/>
            <a:ext cx="1008112" cy="63976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060848"/>
            <a:ext cx="3024336" cy="4137323"/>
          </a:xfrm>
        </p:spPr>
      </p:pic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6084168" y="4797152"/>
            <a:ext cx="1008112" cy="63976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060848"/>
            <a:ext cx="3227141" cy="4105275"/>
          </a:xfrm>
        </p:spPr>
      </p:pic>
    </p:spTree>
    <p:extLst>
      <p:ext uri="{BB962C8B-B14F-4D97-AF65-F5344CB8AC3E}">
        <p14:creationId xmlns:p14="http://schemas.microsoft.com/office/powerpoint/2010/main" val="3390036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chemeClr val="accent3">
                <a:lumMod val="40000"/>
                <a:lumOff val="60000"/>
              </a:schemeClr>
            </a:gs>
            <a:gs pos="93000">
              <a:schemeClr val="accent3">
                <a:lumMod val="60000"/>
                <a:lumOff val="40000"/>
              </a:schemeClr>
            </a:gs>
            <a:gs pos="100000">
              <a:schemeClr val="accent3">
                <a:lumMod val="5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373216"/>
            <a:ext cx="8229600" cy="652934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экологии 5 июня в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Борогонцах. Руководитель ДЭК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Винокурова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М. П.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92696"/>
            <a:ext cx="7772400" cy="4371975"/>
          </a:xfrm>
        </p:spPr>
      </p:pic>
    </p:spTree>
    <p:extLst>
      <p:ext uri="{BB962C8B-B14F-4D97-AF65-F5344CB8AC3E}">
        <p14:creationId xmlns:p14="http://schemas.microsoft.com/office/powerpoint/2010/main" val="197689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chemeClr val="accent3">
                <a:lumMod val="40000"/>
                <a:lumOff val="60000"/>
              </a:schemeClr>
            </a:gs>
            <a:gs pos="93000">
              <a:schemeClr val="accent3">
                <a:lumMod val="60000"/>
                <a:lumOff val="40000"/>
              </a:schemeClr>
            </a:gs>
            <a:gs pos="100000">
              <a:schemeClr val="accent3">
                <a:lumMod val="5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76672"/>
            <a:ext cx="7848872" cy="5886654"/>
          </a:xfrm>
        </p:spPr>
      </p:pic>
    </p:spTree>
    <p:extLst>
      <p:ext uri="{BB962C8B-B14F-4D97-AF65-F5344CB8AC3E}">
        <p14:creationId xmlns:p14="http://schemas.microsoft.com/office/powerpoint/2010/main" val="2490008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chemeClr val="accent3">
                <a:lumMod val="40000"/>
                <a:lumOff val="60000"/>
              </a:schemeClr>
            </a:gs>
            <a:gs pos="93000">
              <a:schemeClr val="accent3">
                <a:lumMod val="60000"/>
                <a:lumOff val="40000"/>
              </a:schemeClr>
            </a:gs>
            <a:gs pos="100000">
              <a:schemeClr val="accent3">
                <a:lumMod val="5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548680"/>
            <a:ext cx="7704856" cy="5778642"/>
          </a:xfrm>
        </p:spPr>
      </p:pic>
    </p:spTree>
    <p:extLst>
      <p:ext uri="{BB962C8B-B14F-4D97-AF65-F5344CB8AC3E}">
        <p14:creationId xmlns:p14="http://schemas.microsoft.com/office/powerpoint/2010/main" val="1823202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434</TotalTime>
  <Words>2389</Words>
  <Application>Microsoft Office PowerPoint</Application>
  <PresentationFormat>Экран (4:3)</PresentationFormat>
  <Paragraphs>205</Paragraphs>
  <Slides>121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121</vt:i4>
      </vt:variant>
    </vt:vector>
  </HeadingPairs>
  <TitlesOfParts>
    <vt:vector size="122" baseType="lpstr">
      <vt:lpstr>Тема Office</vt:lpstr>
      <vt:lpstr>Якутская республиканская  общественная организация  «Всероссийское общество  охраны природы» </vt:lpstr>
      <vt:lpstr>Презентация PowerPoint</vt:lpstr>
      <vt:lpstr>Начало истории «ВООП»</vt:lpstr>
      <vt:lpstr>Первые страницы истории «ВООП»</vt:lpstr>
      <vt:lpstr>Задачи и направления  «ВООП»</vt:lpstr>
      <vt:lpstr>I съезд Всероссийского общества содействия охране и озеленению населенных пунктов</vt:lpstr>
      <vt:lpstr>Якутский республиканский совет  «Всероссийской общественной  организации охраны природы»</vt:lpstr>
      <vt:lpstr>Из истории создания Якутской республиканской общественной организации «Всероссийское общество охраны природы»</vt:lpstr>
      <vt:lpstr>Первые активисты ЯРС ВООП:</vt:lpstr>
      <vt:lpstr>ЯРС ВООП в 60-е годы ХХ века </vt:lpstr>
      <vt:lpstr>Сотрудничество структур  по охране природы</vt:lpstr>
      <vt:lpstr>Материалы Республиканских совещаний  по охране природы </vt:lpstr>
      <vt:lpstr>Материалы Республиканских совещаний  по охране природы </vt:lpstr>
      <vt:lpstr>Материалы Республиканских совещаний  по охране природы </vt:lpstr>
      <vt:lpstr>Презентация PowerPoint</vt:lpstr>
      <vt:lpstr>Период 70 – 80 годов ХХ века в Якутии</vt:lpstr>
      <vt:lpstr>Председатели ЯРС «ВООП»  в 60-80 годах ХХ века:</vt:lpstr>
      <vt:lpstr>Во II-ой половине 70-х годов председателем  ЯРО ВООП был Михаил Ефимович Николаев</vt:lpstr>
      <vt:lpstr>Из отчета М. Е. Николаева за 1976 год:</vt:lpstr>
      <vt:lpstr>Из отчета М. Е. Николаева за 1976 год:</vt:lpstr>
      <vt:lpstr>Якутская  делегация в Доме Союзов  на VIII съезде ВООП  (11-12 сентября 1986 . Москва)</vt:lpstr>
      <vt:lpstr>Вторая половина 80-х годов ХХ века    Председатель ЯРС ВООП – Кайдышев Юрий Васильевич, Председатель правительства ЯАССР.  Организация обладала крупными интеллектуальными и духовными, административными и материальными ресурсами.  </vt:lpstr>
      <vt:lpstr>Активисты ЯРОО «ВООП»:</vt:lpstr>
      <vt:lpstr>Пропагандисты ЯРОО «ВООП»:</vt:lpstr>
      <vt:lpstr>IX съезд Всероссийского общества охраны природы (ВООП)  (31 октября – 1 ноября 1991 года)</vt:lpstr>
      <vt:lpstr>Иван  Федотович Баришпол - председатель ЦС «ВООП» с 1991 года по 2012 год.   </vt:lpstr>
      <vt:lpstr>В настоящее время Всероссийское общество охраны природы продолжает успешно развивать и укреплять сотрудничество с территориальными комитетами охраны окружающей среды и природных ресурсов, экологическими фондами, государственными и общественными организациями, с местными органами власти, которое выражается в регулярном обмене информацией, проведении совместных природоохранных мероприятий, включая финансирование договорных работ. </vt:lpstr>
      <vt:lpstr>Основная цель:</vt:lpstr>
      <vt:lpstr>Уставные  задачи  общества:</vt:lpstr>
      <vt:lpstr>Задачи ЯРОО «ВООП» на данном этапе:</vt:lpstr>
      <vt:lpstr>Основные приоритетные направления работы ЯРОО «ВООП»:</vt:lpstr>
      <vt:lpstr>Особое внимание уделяется: </vt:lpstr>
      <vt:lpstr>«Посади свое дерево!». Акция в СВФУ. </vt:lpstr>
      <vt:lpstr>Презентация PowerPoint</vt:lpstr>
      <vt:lpstr>Презентация PowerPoint</vt:lpstr>
      <vt:lpstr>Организация выставок и конкурсов</vt:lpstr>
      <vt:lpstr>Выставку в КЦ «Сергеляхские огни» (на 1 этаже) можно посетить до середины июля</vt:lpstr>
      <vt:lpstr>Кириллина С. И. – Айыл5алаах</vt:lpstr>
      <vt:lpstr>Презентация PowerPoint</vt:lpstr>
      <vt:lpstr>Презентация PowerPoint</vt:lpstr>
      <vt:lpstr>Реализация экологических проектов</vt:lpstr>
      <vt:lpstr>Работа с СМИ и в Интернет-пространстве</vt:lpstr>
      <vt:lpstr>Презентация PowerPoint</vt:lpstr>
      <vt:lpstr>Презентация PowerPoint</vt:lpstr>
      <vt:lpstr>Социальная реклама  и  наглядная  агитация</vt:lpstr>
      <vt:lpstr>Презентация PowerPoint</vt:lpstr>
      <vt:lpstr>Презентация PowerPoint</vt:lpstr>
      <vt:lpstr>Презентация PowerPoint</vt:lpstr>
      <vt:lpstr>Авторский альбом художественных фотографий</vt:lpstr>
      <vt:lpstr>Презентация PowerPoint</vt:lpstr>
      <vt:lpstr>Презентация PowerPoint</vt:lpstr>
      <vt:lpstr>Презентация PowerPoint</vt:lpstr>
      <vt:lpstr>Интервью 5 июня </vt:lpstr>
      <vt:lpstr>Видеотека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Взятие пробы грунта в п. Мохсоголлох,                                                            вблизи цементного завода</vt:lpstr>
      <vt:lpstr>Презентация PowerPoint</vt:lpstr>
      <vt:lpstr>Презентация PowerPoint</vt:lpstr>
      <vt:lpstr>Взятие пробы грунта в п. Хатассы, на месте бывшего склада  сельскохозяйственных удобрений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 поддержку инициатив «ВООП»</vt:lpstr>
      <vt:lpstr>В поддержку инициатив «ВООП» -  обсуждение на кафедре экологии ИЕН </vt:lpstr>
      <vt:lpstr>Презентация PowerPoint</vt:lpstr>
      <vt:lpstr>Презентация PowerPoint</vt:lpstr>
      <vt:lpstr>Участие в НПК «Ракетно-космическая деятельность: влияние на окружающую среду и человека»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 форуме  НКО</vt:lpstr>
      <vt:lpstr>Презентация PowerPoint</vt:lpstr>
      <vt:lpstr>Презентация PowerPoint</vt:lpstr>
      <vt:lpstr>Издана образовательная программа элективного курса для детских экологических клубов «Человек и экологическая культура XXI века»</vt:lpstr>
      <vt:lpstr>Участие в PR-акции, посвященной ко Дню эколога и международного дня окружающей среды, организованной министерством охраны природы РС (Я). 5 июня 2014 г., площадь Ленина, Якутск </vt:lpstr>
      <vt:lpstr>Презентация PowerPoint</vt:lpstr>
      <vt:lpstr>Участие в PR-акции, посвященной ко Дню эколога и международного дня окружающей среды – 5 июня 2014 г.</vt:lpstr>
      <vt:lpstr>Презентация PowerPoint</vt:lpstr>
      <vt:lpstr>Презентация PowerPoint</vt:lpstr>
      <vt:lpstr>Презентация PowerPoint</vt:lpstr>
      <vt:lpstr>Презентация PowerPoint</vt:lpstr>
      <vt:lpstr>Ручки из песка – поделки членов Детского экологического клуба ЯРОО «ВООП» из села Соттинцы Усть-Алданского района</vt:lpstr>
      <vt:lpstr>Руководитель Детского экологического клуба ЯРОО «ВООП» с. Соттинцы, Усть-Алданского района – Бурцева Марианна Владимировна </vt:lpstr>
      <vt:lpstr>Презентация PowerPoint</vt:lpstr>
      <vt:lpstr>Презентация PowerPoint</vt:lpstr>
      <vt:lpstr>Бурцев Назар Иванович, студент 3 курса ИТФ СВФУ, член ЯРОО «ВООП» занял 1 место на выставке – конкурсе «Через искусство к Зеленой Планете».  Проект «Дом и полистиролбетона». 5 июня 2014.</vt:lpstr>
      <vt:lpstr>День экологии 5 июня в Борогонцах. Руководитель ДЭК Винокурова М. П.</vt:lpstr>
      <vt:lpstr>Презентация PowerPoint</vt:lpstr>
      <vt:lpstr>Презентация PowerPoint</vt:lpstr>
      <vt:lpstr>Презентация PowerPoint</vt:lpstr>
      <vt:lpstr>Наши представители из Усть-Алдана  на пл. Ленина 5 июня – участники PR-акции Минприроды РС (Я)</vt:lpstr>
      <vt:lpstr>Конкурсные работы  членов  Детского экологического клуба из Усть-Алдана</vt:lpstr>
      <vt:lpstr>11 июня 2014 в Якутске состоялась республиканская конференция ЯРОО «ВООП»</vt:lpstr>
      <vt:lpstr>Активистка ЯРОО «ВООП» - студентка ФЛФ СВФУ  Саина Николаева на конференции 11 июня 2014.</vt:lpstr>
      <vt:lpstr>Выступает Гоголева Парасковья Алексеевна, кандидат педагог. наук, доцент, заведующая кафедрой экологии ИЕН СВФУ.</vt:lpstr>
      <vt:lpstr>Выступает Захарова Акулина Гаврильевна, руководитель учебно-научной лаборатории экологического образования и просвещения ИЕН СВФУ, кандидат педаг. наук, доцент. </vt:lpstr>
      <vt:lpstr>По итогам конкурсного отбора некоммерческих организаций для предоставления субсидий в виде грантов из государственного бюджета Республики Саха (Якутия) на реализацию проектов (программ) в области развития системы непрерывного экологического образования и просвещения населения Республики Саха (Якутия) по номинации «Лучший проект общественной экологической организации» ЯРОО «ВООП» предоставлена целевая субсидия из ГБ РС (Я) в размере 100 000,0 руб. в соответствии со статьей 78.1 Бюджетного кодекса РФ. 16 июня 2014.   </vt:lpstr>
      <vt:lpstr>Встреча экологических общественных организаций  с Соловьевым А. Ю. (18 июня 2014 года). </vt:lpstr>
      <vt:lpstr>Члены Детского экологического клуба ЯРОО «ВООП»  в с. Борогонцы  Усть-Алданского района собрали 13 мешков мусора около озера Мюрю.  25 июня 2014 года. </vt:lpstr>
      <vt:lpstr>Разработка учебно-методических и                                  учебно-наглядных  изданий</vt:lpstr>
      <vt:lpstr>Презентация PowerPoint</vt:lpstr>
      <vt:lpstr>Презентация PowerPoint</vt:lpstr>
      <vt:lpstr>Презентация PowerPoint</vt:lpstr>
      <vt:lpstr>Создание                                    научно-методического совета  (НМС)                             ЯРОО «ВООП» </vt:lpstr>
      <vt:lpstr>Создание Детских экологических клубов                   по месту жительства</vt:lpstr>
      <vt:lpstr> Совместно с администрацией города найти пути и средства создания Детских экологических клубов ЯРОО «ВООП»</vt:lpstr>
      <vt:lpstr>Дорогие якутяне!</vt:lpstr>
      <vt:lpstr>Изменим  мир  вместе!</vt:lpstr>
      <vt:lpstr>Благодарим за внимание!</vt:lpstr>
      <vt:lpstr>Список использованной литературы  </vt:lpstr>
      <vt:lpstr> Авторы:  Бурцева С. С., канд. педагог. наук, доцент ФЛФ СВФУ имени М. К. Аммосова  Гертер К. А., председатель ЯРС ЯРОО «ВООП»   2014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Якутская республиканская  общественная организация  «Всероссийское общество охраны природы»</dc:title>
  <dc:creator>Эгий</dc:creator>
  <cp:lastModifiedBy>Эгий</cp:lastModifiedBy>
  <cp:revision>22</cp:revision>
  <dcterms:created xsi:type="dcterms:W3CDTF">2014-06-26T01:11:07Z</dcterms:created>
  <dcterms:modified xsi:type="dcterms:W3CDTF">2014-06-26T16:29:10Z</dcterms:modified>
</cp:coreProperties>
</file>